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407" r:id="rId3"/>
    <p:sldId id="408" r:id="rId4"/>
    <p:sldId id="409" r:id="rId5"/>
    <p:sldId id="410" r:id="rId6"/>
    <p:sldId id="411" r:id="rId7"/>
    <p:sldId id="413" r:id="rId8"/>
    <p:sldId id="412" r:id="rId9"/>
    <p:sldId id="41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ir.no/eksamen-og-prover/eksamen/muntlig-eksamen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ir.no/eksamen-og-prover/eksamen/muntlig-eksam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ADF38-A405-452F-9A5A-EB51B06124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0A7909-C31C-4CA3-BCB3-E87E4DD5DA7D}">
      <dgm:prSet/>
      <dgm:spPr/>
      <dgm:t>
        <a:bodyPr/>
        <a:lstStyle/>
        <a:p>
          <a:r>
            <a:rPr lang="nb-NO" b="0" i="0"/>
            <a:t>Når du er ferdig som elev, får du en standpunktkarakter i orden og en i oppførsel/atferd. Karakteren settes ut i fra hvor godt du har fulgt ordensreglementet.</a:t>
          </a:r>
          <a:endParaRPr lang="en-US"/>
        </a:p>
      </dgm:t>
    </dgm:pt>
    <dgm:pt modelId="{2FF6DF2C-47F0-4D47-9C1D-3A0C810B8249}" type="parTrans" cxnId="{EDE48808-E1A1-4AAF-BBEB-4F7BB393469D}">
      <dgm:prSet/>
      <dgm:spPr/>
      <dgm:t>
        <a:bodyPr/>
        <a:lstStyle/>
        <a:p>
          <a:endParaRPr lang="en-US"/>
        </a:p>
      </dgm:t>
    </dgm:pt>
    <dgm:pt modelId="{115ABBD7-667A-4749-B520-50C08FB407D5}" type="sibTrans" cxnId="{EDE48808-E1A1-4AAF-BBEB-4F7BB393469D}">
      <dgm:prSet/>
      <dgm:spPr/>
      <dgm:t>
        <a:bodyPr/>
        <a:lstStyle/>
        <a:p>
          <a:endParaRPr lang="en-US"/>
        </a:p>
      </dgm:t>
    </dgm:pt>
    <dgm:pt modelId="{F99DC526-5603-40C4-BDF9-800A48557A87}">
      <dgm:prSet/>
      <dgm:spPr/>
      <dgm:t>
        <a:bodyPr/>
        <a:lstStyle/>
        <a:p>
          <a:r>
            <a:rPr lang="nb-NO" b="0" i="0"/>
            <a:t>Disse karakterene kan du klage på hvis du mener skolen har gjort en feil.</a:t>
          </a:r>
          <a:endParaRPr lang="en-US"/>
        </a:p>
      </dgm:t>
    </dgm:pt>
    <dgm:pt modelId="{D3241C1F-4E98-4DE4-A9C8-2208E0B714DE}" type="parTrans" cxnId="{19DDF169-65E2-4093-967D-D6380BDFA949}">
      <dgm:prSet/>
      <dgm:spPr/>
      <dgm:t>
        <a:bodyPr/>
        <a:lstStyle/>
        <a:p>
          <a:endParaRPr lang="en-US"/>
        </a:p>
      </dgm:t>
    </dgm:pt>
    <dgm:pt modelId="{8E2576F7-CA39-49EE-B2BF-6A2B55FEE0C0}" type="sibTrans" cxnId="{19DDF169-65E2-4093-967D-D6380BDFA949}">
      <dgm:prSet/>
      <dgm:spPr/>
      <dgm:t>
        <a:bodyPr/>
        <a:lstStyle/>
        <a:p>
          <a:endParaRPr lang="en-US"/>
        </a:p>
      </dgm:t>
    </dgm:pt>
    <dgm:pt modelId="{6D483734-1AE6-4961-90AF-A28C6F7EA927}">
      <dgm:prSet/>
      <dgm:spPr/>
      <dgm:t>
        <a:bodyPr/>
        <a:lstStyle/>
        <a:p>
          <a:r>
            <a:rPr lang="nb-NO" b="0" i="0"/>
            <a:t>En enkelt hendelse skal vanligvis ikke sette ned karakteren, med mindre den er spesielt alvorlig.</a:t>
          </a:r>
          <a:endParaRPr lang="en-US"/>
        </a:p>
      </dgm:t>
    </dgm:pt>
    <dgm:pt modelId="{B285DA67-A880-4C27-A37E-F5B48C02E0E8}" type="parTrans" cxnId="{80C27710-0954-4429-BEA0-DEA9EE5C7B53}">
      <dgm:prSet/>
      <dgm:spPr/>
      <dgm:t>
        <a:bodyPr/>
        <a:lstStyle/>
        <a:p>
          <a:endParaRPr lang="en-US"/>
        </a:p>
      </dgm:t>
    </dgm:pt>
    <dgm:pt modelId="{FCF23A80-3A45-4A83-8AC6-C129A208A54A}" type="sibTrans" cxnId="{80C27710-0954-4429-BEA0-DEA9EE5C7B53}">
      <dgm:prSet/>
      <dgm:spPr/>
      <dgm:t>
        <a:bodyPr/>
        <a:lstStyle/>
        <a:p>
          <a:endParaRPr lang="en-US"/>
        </a:p>
      </dgm:t>
    </dgm:pt>
    <dgm:pt modelId="{6815D4BE-2C8A-4160-BCE4-9C419C7065F5}">
      <dgm:prSet/>
      <dgm:spPr/>
      <dgm:t>
        <a:bodyPr/>
        <a:lstStyle/>
        <a:p>
          <a:r>
            <a:rPr lang="nb-NO" b="0" i="0"/>
            <a:t>Skolen skal ta hensyn til forutsetningene dine. Det vil si at en elev med ADHD med vanskelige hjemmeforhold skal kunne få G i orden selv om ting flyter litt av og til. </a:t>
          </a:r>
          <a:endParaRPr lang="en-US"/>
        </a:p>
      </dgm:t>
    </dgm:pt>
    <dgm:pt modelId="{A8DA507B-2084-41F0-BE30-F30844A06381}" type="parTrans" cxnId="{841DB43B-D6E4-43F1-8427-9660BAABA0CE}">
      <dgm:prSet/>
      <dgm:spPr/>
      <dgm:t>
        <a:bodyPr/>
        <a:lstStyle/>
        <a:p>
          <a:endParaRPr lang="en-US"/>
        </a:p>
      </dgm:t>
    </dgm:pt>
    <dgm:pt modelId="{EADC50B0-18C6-4488-9289-F3D5C8FAAE00}" type="sibTrans" cxnId="{841DB43B-D6E4-43F1-8427-9660BAABA0CE}">
      <dgm:prSet/>
      <dgm:spPr/>
      <dgm:t>
        <a:bodyPr/>
        <a:lstStyle/>
        <a:p>
          <a:endParaRPr lang="en-US"/>
        </a:p>
      </dgm:t>
    </dgm:pt>
    <dgm:pt modelId="{EDFCC0F9-E4F8-41BE-8E5E-0C4B99284515}" type="pres">
      <dgm:prSet presAssocID="{3A1ADF38-A405-452F-9A5A-EB51B06124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E59D918-3EC4-42DE-BCC7-81D6A1573F5B}" type="pres">
      <dgm:prSet presAssocID="{970A7909-C31C-4CA3-BCB3-E87E4DD5DA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C6A4388-1BCA-4674-A409-747C95486D88}" type="pres">
      <dgm:prSet presAssocID="{115ABBD7-667A-4749-B520-50C08FB407D5}" presName="spacer" presStyleCnt="0"/>
      <dgm:spPr/>
    </dgm:pt>
    <dgm:pt modelId="{1B2E62D8-AAF9-473A-9821-B579FE20E498}" type="pres">
      <dgm:prSet presAssocID="{F99DC526-5603-40C4-BDF9-800A48557A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8D8A1-36EA-4A21-B709-A1D8BD4001B2}" type="pres">
      <dgm:prSet presAssocID="{8E2576F7-CA39-49EE-B2BF-6A2B55FEE0C0}" presName="spacer" presStyleCnt="0"/>
      <dgm:spPr/>
    </dgm:pt>
    <dgm:pt modelId="{A26B9A9F-D3EC-4149-9D22-2226EE179B1D}" type="pres">
      <dgm:prSet presAssocID="{6D483734-1AE6-4961-90AF-A28C6F7EA9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0CA5C4-8C8C-4B76-95DD-D0EC2FC53858}" type="pres">
      <dgm:prSet presAssocID="{FCF23A80-3A45-4A83-8AC6-C129A208A54A}" presName="spacer" presStyleCnt="0"/>
      <dgm:spPr/>
    </dgm:pt>
    <dgm:pt modelId="{D0F66687-FE82-409B-9524-7E0E52C92662}" type="pres">
      <dgm:prSet presAssocID="{6815D4BE-2C8A-4160-BCE4-9C419C7065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41DB43B-D6E4-43F1-8427-9660BAABA0CE}" srcId="{3A1ADF38-A405-452F-9A5A-EB51B061244F}" destId="{6815D4BE-2C8A-4160-BCE4-9C419C7065F5}" srcOrd="3" destOrd="0" parTransId="{A8DA507B-2084-41F0-BE30-F30844A06381}" sibTransId="{EADC50B0-18C6-4488-9289-F3D5C8FAAE00}"/>
    <dgm:cxn modelId="{12ADA19A-0E99-42D5-8215-C71E2F6C5FD0}" type="presOf" srcId="{6D483734-1AE6-4961-90AF-A28C6F7EA927}" destId="{A26B9A9F-D3EC-4149-9D22-2226EE179B1D}" srcOrd="0" destOrd="0" presId="urn:microsoft.com/office/officeart/2005/8/layout/vList2"/>
    <dgm:cxn modelId="{B07D6188-7D0B-405C-8139-6DBD95F0FED8}" type="presOf" srcId="{970A7909-C31C-4CA3-BCB3-E87E4DD5DA7D}" destId="{EE59D918-3EC4-42DE-BCC7-81D6A1573F5B}" srcOrd="0" destOrd="0" presId="urn:microsoft.com/office/officeart/2005/8/layout/vList2"/>
    <dgm:cxn modelId="{6E124FA2-A558-49D3-AB2F-305D4D8ED5BC}" type="presOf" srcId="{F99DC526-5603-40C4-BDF9-800A48557A87}" destId="{1B2E62D8-AAF9-473A-9821-B579FE20E498}" srcOrd="0" destOrd="0" presId="urn:microsoft.com/office/officeart/2005/8/layout/vList2"/>
    <dgm:cxn modelId="{D8AD4EDF-5209-45D1-883F-1AA0260E2ED2}" type="presOf" srcId="{3A1ADF38-A405-452F-9A5A-EB51B061244F}" destId="{EDFCC0F9-E4F8-41BE-8E5E-0C4B99284515}" srcOrd="0" destOrd="0" presId="urn:microsoft.com/office/officeart/2005/8/layout/vList2"/>
    <dgm:cxn modelId="{80C27710-0954-4429-BEA0-DEA9EE5C7B53}" srcId="{3A1ADF38-A405-452F-9A5A-EB51B061244F}" destId="{6D483734-1AE6-4961-90AF-A28C6F7EA927}" srcOrd="2" destOrd="0" parTransId="{B285DA67-A880-4C27-A37E-F5B48C02E0E8}" sibTransId="{FCF23A80-3A45-4A83-8AC6-C129A208A54A}"/>
    <dgm:cxn modelId="{EDE48808-E1A1-4AAF-BBEB-4F7BB393469D}" srcId="{3A1ADF38-A405-452F-9A5A-EB51B061244F}" destId="{970A7909-C31C-4CA3-BCB3-E87E4DD5DA7D}" srcOrd="0" destOrd="0" parTransId="{2FF6DF2C-47F0-4D47-9C1D-3A0C810B8249}" sibTransId="{115ABBD7-667A-4749-B520-50C08FB407D5}"/>
    <dgm:cxn modelId="{19DDF169-65E2-4093-967D-D6380BDFA949}" srcId="{3A1ADF38-A405-452F-9A5A-EB51B061244F}" destId="{F99DC526-5603-40C4-BDF9-800A48557A87}" srcOrd="1" destOrd="0" parTransId="{D3241C1F-4E98-4DE4-A9C8-2208E0B714DE}" sibTransId="{8E2576F7-CA39-49EE-B2BF-6A2B55FEE0C0}"/>
    <dgm:cxn modelId="{5B034978-F608-4E54-9220-EFF5691A263E}" type="presOf" srcId="{6815D4BE-2C8A-4160-BCE4-9C419C7065F5}" destId="{D0F66687-FE82-409B-9524-7E0E52C92662}" srcOrd="0" destOrd="0" presId="urn:microsoft.com/office/officeart/2005/8/layout/vList2"/>
    <dgm:cxn modelId="{B07BF448-9894-4A96-A8DA-A018CDEE34B2}" type="presParOf" srcId="{EDFCC0F9-E4F8-41BE-8E5E-0C4B99284515}" destId="{EE59D918-3EC4-42DE-BCC7-81D6A1573F5B}" srcOrd="0" destOrd="0" presId="urn:microsoft.com/office/officeart/2005/8/layout/vList2"/>
    <dgm:cxn modelId="{C0B7F6C0-9EC2-41A8-8F27-7059505D1743}" type="presParOf" srcId="{EDFCC0F9-E4F8-41BE-8E5E-0C4B99284515}" destId="{9C6A4388-1BCA-4674-A409-747C95486D88}" srcOrd="1" destOrd="0" presId="urn:microsoft.com/office/officeart/2005/8/layout/vList2"/>
    <dgm:cxn modelId="{6BF19F57-2910-4EF8-BED2-3CFBF4780390}" type="presParOf" srcId="{EDFCC0F9-E4F8-41BE-8E5E-0C4B99284515}" destId="{1B2E62D8-AAF9-473A-9821-B579FE20E498}" srcOrd="2" destOrd="0" presId="urn:microsoft.com/office/officeart/2005/8/layout/vList2"/>
    <dgm:cxn modelId="{6DA69071-2FA5-45EA-8232-2142270633E0}" type="presParOf" srcId="{EDFCC0F9-E4F8-41BE-8E5E-0C4B99284515}" destId="{80D8D8A1-36EA-4A21-B709-A1D8BD4001B2}" srcOrd="3" destOrd="0" presId="urn:microsoft.com/office/officeart/2005/8/layout/vList2"/>
    <dgm:cxn modelId="{AE23E172-5306-4F55-9720-D7B23E58120E}" type="presParOf" srcId="{EDFCC0F9-E4F8-41BE-8E5E-0C4B99284515}" destId="{A26B9A9F-D3EC-4149-9D22-2226EE179B1D}" srcOrd="4" destOrd="0" presId="urn:microsoft.com/office/officeart/2005/8/layout/vList2"/>
    <dgm:cxn modelId="{FAC41201-8FFA-4729-B2F2-F0070499882E}" type="presParOf" srcId="{EDFCC0F9-E4F8-41BE-8E5E-0C4B99284515}" destId="{360CA5C4-8C8C-4B76-95DD-D0EC2FC53858}" srcOrd="5" destOrd="0" presId="urn:microsoft.com/office/officeart/2005/8/layout/vList2"/>
    <dgm:cxn modelId="{3AEE97E3-0A26-4F77-B9C3-DC4F711F8120}" type="presParOf" srcId="{EDFCC0F9-E4F8-41BE-8E5E-0C4B99284515}" destId="{D0F66687-FE82-409B-9524-7E0E52C926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7F81C-2043-4B22-89A8-91A992A8922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702765-FD90-463E-9F72-4493F3F01CA2}">
      <dgm:prSet/>
      <dgm:spPr/>
      <dgm:t>
        <a:bodyPr/>
        <a:lstStyle/>
        <a:p>
          <a:r>
            <a:rPr lang="nb-NO" b="0" i="0"/>
            <a:t>Hva gjør du hvis du er nervøs eller får angst på eksamen?</a:t>
          </a:r>
          <a:endParaRPr lang="en-US"/>
        </a:p>
      </dgm:t>
    </dgm:pt>
    <dgm:pt modelId="{495E60B5-23B5-4244-BDD1-0C01250F2A89}" type="parTrans" cxnId="{A9FBA391-B7AB-4E37-AFFA-9366B0EF4CFC}">
      <dgm:prSet/>
      <dgm:spPr/>
      <dgm:t>
        <a:bodyPr/>
        <a:lstStyle/>
        <a:p>
          <a:endParaRPr lang="en-US"/>
        </a:p>
      </dgm:t>
    </dgm:pt>
    <dgm:pt modelId="{68F5B283-7EAC-40FC-84D0-336551934D96}" type="sibTrans" cxnId="{A9FBA391-B7AB-4E37-AFFA-9366B0EF4CFC}">
      <dgm:prSet/>
      <dgm:spPr/>
      <dgm:t>
        <a:bodyPr/>
        <a:lstStyle/>
        <a:p>
          <a:endParaRPr lang="en-US"/>
        </a:p>
      </dgm:t>
    </dgm:pt>
    <dgm:pt modelId="{FC70948C-5E93-4CB4-8EFF-AB4678C99918}">
      <dgm:prSet/>
      <dgm:spPr/>
      <dgm:t>
        <a:bodyPr/>
        <a:lstStyle/>
        <a:p>
          <a:r>
            <a:rPr lang="nb-NO" b="0" i="0"/>
            <a:t>Lag en plan med læreren din på forhånd.</a:t>
          </a:r>
          <a:endParaRPr lang="en-US"/>
        </a:p>
      </dgm:t>
    </dgm:pt>
    <dgm:pt modelId="{A3DC4B94-1518-4B15-A119-F65FD6235821}" type="parTrans" cxnId="{BE74F77F-496A-4119-94D4-7B0D0DE7273C}">
      <dgm:prSet/>
      <dgm:spPr/>
      <dgm:t>
        <a:bodyPr/>
        <a:lstStyle/>
        <a:p>
          <a:endParaRPr lang="en-US"/>
        </a:p>
      </dgm:t>
    </dgm:pt>
    <dgm:pt modelId="{96D41710-7020-4883-9A55-D6BAE4E66378}" type="sibTrans" cxnId="{BE74F77F-496A-4119-94D4-7B0D0DE7273C}">
      <dgm:prSet/>
      <dgm:spPr/>
      <dgm:t>
        <a:bodyPr/>
        <a:lstStyle/>
        <a:p>
          <a:endParaRPr lang="en-US"/>
        </a:p>
      </dgm:t>
    </dgm:pt>
    <dgm:pt modelId="{0A57C9D5-7789-465C-AB7D-20D265CDAB56}">
      <dgm:prSet/>
      <dgm:spPr/>
      <dgm:t>
        <a:bodyPr/>
        <a:lstStyle/>
        <a:p>
          <a:r>
            <a:rPr lang="nb-NO" b="0" i="0"/>
            <a:t>Hvordan forbereder dere dere best mulig?</a:t>
          </a:r>
          <a:endParaRPr lang="en-US"/>
        </a:p>
      </dgm:t>
    </dgm:pt>
    <dgm:pt modelId="{F9A7CE8A-D26D-4843-AE94-F870D66AC377}" type="parTrans" cxnId="{F283CDE5-166A-42C4-8715-6D3B09B62A58}">
      <dgm:prSet/>
      <dgm:spPr/>
      <dgm:t>
        <a:bodyPr/>
        <a:lstStyle/>
        <a:p>
          <a:endParaRPr lang="en-US"/>
        </a:p>
      </dgm:t>
    </dgm:pt>
    <dgm:pt modelId="{24DD7E3C-7BA1-48C5-837A-19942137E6BF}" type="sibTrans" cxnId="{F283CDE5-166A-42C4-8715-6D3B09B62A58}">
      <dgm:prSet/>
      <dgm:spPr/>
      <dgm:t>
        <a:bodyPr/>
        <a:lstStyle/>
        <a:p>
          <a:endParaRPr lang="en-US"/>
        </a:p>
      </dgm:t>
    </dgm:pt>
    <dgm:pt modelId="{C28A503A-80A8-4245-92D2-6484D06B8730}">
      <dgm:prSet/>
      <dgm:spPr/>
      <dgm:t>
        <a:bodyPr/>
        <a:lstStyle/>
        <a:p>
          <a:r>
            <a:rPr lang="nb-NO" b="0" i="0"/>
            <a:t>Les om reglene for muntlig eksamen på Udirs sider: </a:t>
          </a:r>
          <a:r>
            <a:rPr lang="nb-NO" b="0" i="0">
              <a:hlinkClick xmlns:r="http://schemas.openxmlformats.org/officeDocument/2006/relationships" r:id="rId1"/>
            </a:rPr>
            <a:t>https://www.udir.no/eksamen-og-prover/eksamen/muntlig-eksamen/</a:t>
          </a:r>
          <a:endParaRPr lang="en-US"/>
        </a:p>
      </dgm:t>
    </dgm:pt>
    <dgm:pt modelId="{4C9AE4C4-AB5C-4BA2-A8A9-7099739BAB8F}" type="parTrans" cxnId="{E753A870-A62F-47C1-865D-16AC30D4C77D}">
      <dgm:prSet/>
      <dgm:spPr/>
      <dgm:t>
        <a:bodyPr/>
        <a:lstStyle/>
        <a:p>
          <a:endParaRPr lang="en-US"/>
        </a:p>
      </dgm:t>
    </dgm:pt>
    <dgm:pt modelId="{42D59A70-C92E-4A4C-B5A7-C62A495E6257}" type="sibTrans" cxnId="{E753A870-A62F-47C1-865D-16AC30D4C77D}">
      <dgm:prSet/>
      <dgm:spPr/>
      <dgm:t>
        <a:bodyPr/>
        <a:lstStyle/>
        <a:p>
          <a:endParaRPr lang="en-US"/>
        </a:p>
      </dgm:t>
    </dgm:pt>
    <dgm:pt modelId="{86C06D90-450D-4237-9248-C420A6F0E01D}" type="pres">
      <dgm:prSet presAssocID="{BE07F81C-2043-4B22-89A8-91A992A89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36F41FB-5D6B-4A9E-A14E-DBAA9C794D72}" type="pres">
      <dgm:prSet presAssocID="{A5702765-FD90-463E-9F72-4493F3F01C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91D0824-B98F-438E-9FB8-C47CF9792854}" type="pres">
      <dgm:prSet presAssocID="{68F5B283-7EAC-40FC-84D0-336551934D96}" presName="spacer" presStyleCnt="0"/>
      <dgm:spPr/>
    </dgm:pt>
    <dgm:pt modelId="{D97D3832-BAB4-4B25-A46E-08EDD402BA05}" type="pres">
      <dgm:prSet presAssocID="{FC70948C-5E93-4CB4-8EFF-AB4678C999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AD168EB-6A90-4A52-A6BF-AD182F47130C}" type="pres">
      <dgm:prSet presAssocID="{96D41710-7020-4883-9A55-D6BAE4E66378}" presName="spacer" presStyleCnt="0"/>
      <dgm:spPr/>
    </dgm:pt>
    <dgm:pt modelId="{EF2AA4DE-8B89-4EB6-A6A3-2785A265946E}" type="pres">
      <dgm:prSet presAssocID="{0A57C9D5-7789-465C-AB7D-20D265CDAB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1026F5-7539-4392-BF00-96F65AFF81AA}" type="pres">
      <dgm:prSet presAssocID="{24DD7E3C-7BA1-48C5-837A-19942137E6BF}" presName="spacer" presStyleCnt="0"/>
      <dgm:spPr/>
    </dgm:pt>
    <dgm:pt modelId="{A36BA630-631D-4661-936F-CB6A3D8BDA44}" type="pres">
      <dgm:prSet presAssocID="{C28A503A-80A8-4245-92D2-6484D06B873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22D400A-BE41-4202-B725-070831BCA131}" type="presOf" srcId="{A5702765-FD90-463E-9F72-4493F3F01CA2}" destId="{836F41FB-5D6B-4A9E-A14E-DBAA9C794D72}" srcOrd="0" destOrd="0" presId="urn:microsoft.com/office/officeart/2005/8/layout/vList2"/>
    <dgm:cxn modelId="{DD8AF630-6EEB-4125-AC36-9C84B841A14F}" type="presOf" srcId="{FC70948C-5E93-4CB4-8EFF-AB4678C99918}" destId="{D97D3832-BAB4-4B25-A46E-08EDD402BA05}" srcOrd="0" destOrd="0" presId="urn:microsoft.com/office/officeart/2005/8/layout/vList2"/>
    <dgm:cxn modelId="{E753A870-A62F-47C1-865D-16AC30D4C77D}" srcId="{BE07F81C-2043-4B22-89A8-91A992A89223}" destId="{C28A503A-80A8-4245-92D2-6484D06B8730}" srcOrd="3" destOrd="0" parTransId="{4C9AE4C4-AB5C-4BA2-A8A9-7099739BAB8F}" sibTransId="{42D59A70-C92E-4A4C-B5A7-C62A495E6257}"/>
    <dgm:cxn modelId="{8EA500C8-6284-47FB-9A9F-2E1A72772F9A}" type="presOf" srcId="{C28A503A-80A8-4245-92D2-6484D06B8730}" destId="{A36BA630-631D-4661-936F-CB6A3D8BDA44}" srcOrd="0" destOrd="0" presId="urn:microsoft.com/office/officeart/2005/8/layout/vList2"/>
    <dgm:cxn modelId="{EDEAA444-2CA9-43BA-B0C0-2C24987CEF1F}" type="presOf" srcId="{0A57C9D5-7789-465C-AB7D-20D265CDAB56}" destId="{EF2AA4DE-8B89-4EB6-A6A3-2785A265946E}" srcOrd="0" destOrd="0" presId="urn:microsoft.com/office/officeart/2005/8/layout/vList2"/>
    <dgm:cxn modelId="{A9FBA391-B7AB-4E37-AFFA-9366B0EF4CFC}" srcId="{BE07F81C-2043-4B22-89A8-91A992A89223}" destId="{A5702765-FD90-463E-9F72-4493F3F01CA2}" srcOrd="0" destOrd="0" parTransId="{495E60B5-23B5-4244-BDD1-0C01250F2A89}" sibTransId="{68F5B283-7EAC-40FC-84D0-336551934D96}"/>
    <dgm:cxn modelId="{D08178AB-D046-47D6-8A08-B365F7832209}" type="presOf" srcId="{BE07F81C-2043-4B22-89A8-91A992A89223}" destId="{86C06D90-450D-4237-9248-C420A6F0E01D}" srcOrd="0" destOrd="0" presId="urn:microsoft.com/office/officeart/2005/8/layout/vList2"/>
    <dgm:cxn modelId="{BE74F77F-496A-4119-94D4-7B0D0DE7273C}" srcId="{BE07F81C-2043-4B22-89A8-91A992A89223}" destId="{FC70948C-5E93-4CB4-8EFF-AB4678C99918}" srcOrd="1" destOrd="0" parTransId="{A3DC4B94-1518-4B15-A119-F65FD6235821}" sibTransId="{96D41710-7020-4883-9A55-D6BAE4E66378}"/>
    <dgm:cxn modelId="{F283CDE5-166A-42C4-8715-6D3B09B62A58}" srcId="{BE07F81C-2043-4B22-89A8-91A992A89223}" destId="{0A57C9D5-7789-465C-AB7D-20D265CDAB56}" srcOrd="2" destOrd="0" parTransId="{F9A7CE8A-D26D-4843-AE94-F870D66AC377}" sibTransId="{24DD7E3C-7BA1-48C5-837A-19942137E6BF}"/>
    <dgm:cxn modelId="{DE5357B5-DDB8-4465-9699-C6A1276C9DA0}" type="presParOf" srcId="{86C06D90-450D-4237-9248-C420A6F0E01D}" destId="{836F41FB-5D6B-4A9E-A14E-DBAA9C794D72}" srcOrd="0" destOrd="0" presId="urn:microsoft.com/office/officeart/2005/8/layout/vList2"/>
    <dgm:cxn modelId="{09F0B325-6813-4AB6-B25A-73C4DF570AA8}" type="presParOf" srcId="{86C06D90-450D-4237-9248-C420A6F0E01D}" destId="{C91D0824-B98F-438E-9FB8-C47CF9792854}" srcOrd="1" destOrd="0" presId="urn:microsoft.com/office/officeart/2005/8/layout/vList2"/>
    <dgm:cxn modelId="{332C757C-ED94-4EAC-87A3-6FECF29B0D44}" type="presParOf" srcId="{86C06D90-450D-4237-9248-C420A6F0E01D}" destId="{D97D3832-BAB4-4B25-A46E-08EDD402BA05}" srcOrd="2" destOrd="0" presId="urn:microsoft.com/office/officeart/2005/8/layout/vList2"/>
    <dgm:cxn modelId="{29C3B1D4-F870-4BF0-928A-F5C4E6A3472B}" type="presParOf" srcId="{86C06D90-450D-4237-9248-C420A6F0E01D}" destId="{5AD168EB-6A90-4A52-A6BF-AD182F47130C}" srcOrd="3" destOrd="0" presId="urn:microsoft.com/office/officeart/2005/8/layout/vList2"/>
    <dgm:cxn modelId="{11EA3A84-D3A0-4A94-AA2A-E0D5FC7F6F83}" type="presParOf" srcId="{86C06D90-450D-4237-9248-C420A6F0E01D}" destId="{EF2AA4DE-8B89-4EB6-A6A3-2785A265946E}" srcOrd="4" destOrd="0" presId="urn:microsoft.com/office/officeart/2005/8/layout/vList2"/>
    <dgm:cxn modelId="{A1B6AC27-B5F9-4891-960C-7A81AB5D959A}" type="presParOf" srcId="{86C06D90-450D-4237-9248-C420A6F0E01D}" destId="{4D1026F5-7539-4392-BF00-96F65AFF81AA}" srcOrd="5" destOrd="0" presId="urn:microsoft.com/office/officeart/2005/8/layout/vList2"/>
    <dgm:cxn modelId="{CF2EF1C4-A4AF-4056-B361-144B773168E1}" type="presParOf" srcId="{86C06D90-450D-4237-9248-C420A6F0E01D}" destId="{A36BA630-631D-4661-936F-CB6A3D8BDA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D918-3EC4-42DE-BCC7-81D6A1573F5B}">
      <dsp:nvSpPr>
        <dsp:cNvPr id="0" name=""/>
        <dsp:cNvSpPr/>
      </dsp:nvSpPr>
      <dsp:spPr>
        <a:xfrm>
          <a:off x="0" y="186480"/>
          <a:ext cx="6496050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0" i="0" kern="1200"/>
            <a:t>Når du er ferdig som elev, får du en standpunktkarakter i orden og en i oppførsel/atferd. Karakteren settes ut i fra hvor godt du har fulgt ordensreglementet.</a:t>
          </a:r>
          <a:endParaRPr lang="en-US" sz="1800" kern="1200"/>
        </a:p>
      </dsp:txBody>
      <dsp:txXfrm>
        <a:off x="49347" y="235827"/>
        <a:ext cx="6397356" cy="912186"/>
      </dsp:txXfrm>
    </dsp:sp>
    <dsp:sp modelId="{1B2E62D8-AAF9-473A-9821-B579FE20E498}">
      <dsp:nvSpPr>
        <dsp:cNvPr id="0" name=""/>
        <dsp:cNvSpPr/>
      </dsp:nvSpPr>
      <dsp:spPr>
        <a:xfrm>
          <a:off x="0" y="1249200"/>
          <a:ext cx="6496050" cy="1010880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0" i="0" kern="1200"/>
            <a:t>Disse karakterene kan du klage på hvis du mener skolen har gjort en feil.</a:t>
          </a:r>
          <a:endParaRPr lang="en-US" sz="1800" kern="1200"/>
        </a:p>
      </dsp:txBody>
      <dsp:txXfrm>
        <a:off x="49347" y="1298547"/>
        <a:ext cx="6397356" cy="912186"/>
      </dsp:txXfrm>
    </dsp:sp>
    <dsp:sp modelId="{A26B9A9F-D3EC-4149-9D22-2226EE179B1D}">
      <dsp:nvSpPr>
        <dsp:cNvPr id="0" name=""/>
        <dsp:cNvSpPr/>
      </dsp:nvSpPr>
      <dsp:spPr>
        <a:xfrm>
          <a:off x="0" y="2311920"/>
          <a:ext cx="6496050" cy="1010880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0" i="0" kern="1200"/>
            <a:t>En enkelt hendelse skal vanligvis ikke sette ned karakteren, med mindre den er spesielt alvorlig.</a:t>
          </a:r>
          <a:endParaRPr lang="en-US" sz="1800" kern="1200"/>
        </a:p>
      </dsp:txBody>
      <dsp:txXfrm>
        <a:off x="49347" y="2361267"/>
        <a:ext cx="6397356" cy="912186"/>
      </dsp:txXfrm>
    </dsp:sp>
    <dsp:sp modelId="{D0F66687-FE82-409B-9524-7E0E52C92662}">
      <dsp:nvSpPr>
        <dsp:cNvPr id="0" name=""/>
        <dsp:cNvSpPr/>
      </dsp:nvSpPr>
      <dsp:spPr>
        <a:xfrm>
          <a:off x="0" y="3374640"/>
          <a:ext cx="6496050" cy="101088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0" i="0" kern="1200"/>
            <a:t>Skolen skal ta hensyn til forutsetningene dine. Det vil si at en elev med ADHD med vanskelige hjemmeforhold skal kunne få G i orden selv om ting flyter litt av og til. </a:t>
          </a:r>
          <a:endParaRPr lang="en-US" sz="1800" kern="1200"/>
        </a:p>
      </dsp:txBody>
      <dsp:txXfrm>
        <a:off x="49347" y="3423987"/>
        <a:ext cx="6397356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41FB-5D6B-4A9E-A14E-DBAA9C794D72}">
      <dsp:nvSpPr>
        <dsp:cNvPr id="0" name=""/>
        <dsp:cNvSpPr/>
      </dsp:nvSpPr>
      <dsp:spPr>
        <a:xfrm>
          <a:off x="0" y="78176"/>
          <a:ext cx="6496050" cy="10628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0" i="0" kern="1200"/>
            <a:t>Hva gjør du hvis du er nervøs eller får angst på eksamen?</a:t>
          </a:r>
          <a:endParaRPr lang="en-US" sz="1900" kern="1200"/>
        </a:p>
      </dsp:txBody>
      <dsp:txXfrm>
        <a:off x="51885" y="130061"/>
        <a:ext cx="6392280" cy="959101"/>
      </dsp:txXfrm>
    </dsp:sp>
    <dsp:sp modelId="{D97D3832-BAB4-4B25-A46E-08EDD402BA05}">
      <dsp:nvSpPr>
        <dsp:cNvPr id="0" name=""/>
        <dsp:cNvSpPr/>
      </dsp:nvSpPr>
      <dsp:spPr>
        <a:xfrm>
          <a:off x="0" y="1195768"/>
          <a:ext cx="6496050" cy="1062871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0" i="0" kern="1200"/>
            <a:t>Lag en plan med læreren din på forhånd.</a:t>
          </a:r>
          <a:endParaRPr lang="en-US" sz="1900" kern="1200"/>
        </a:p>
      </dsp:txBody>
      <dsp:txXfrm>
        <a:off x="51885" y="1247653"/>
        <a:ext cx="6392280" cy="959101"/>
      </dsp:txXfrm>
    </dsp:sp>
    <dsp:sp modelId="{EF2AA4DE-8B89-4EB6-A6A3-2785A265946E}">
      <dsp:nvSpPr>
        <dsp:cNvPr id="0" name=""/>
        <dsp:cNvSpPr/>
      </dsp:nvSpPr>
      <dsp:spPr>
        <a:xfrm>
          <a:off x="0" y="2313360"/>
          <a:ext cx="6496050" cy="1062871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0" i="0" kern="1200"/>
            <a:t>Hvordan forbereder dere dere best mulig?</a:t>
          </a:r>
          <a:endParaRPr lang="en-US" sz="1900" kern="1200"/>
        </a:p>
      </dsp:txBody>
      <dsp:txXfrm>
        <a:off x="51885" y="2365245"/>
        <a:ext cx="6392280" cy="959101"/>
      </dsp:txXfrm>
    </dsp:sp>
    <dsp:sp modelId="{A36BA630-631D-4661-936F-CB6A3D8BDA44}">
      <dsp:nvSpPr>
        <dsp:cNvPr id="0" name=""/>
        <dsp:cNvSpPr/>
      </dsp:nvSpPr>
      <dsp:spPr>
        <a:xfrm>
          <a:off x="0" y="3430951"/>
          <a:ext cx="6496050" cy="1062871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0" i="0" kern="1200"/>
            <a:t>Les om reglene for muntlig eksamen på Udirs sider: </a:t>
          </a:r>
          <a:r>
            <a:rPr lang="nb-NO" sz="1900" b="0" i="0" kern="1200">
              <a:hlinkClick xmlns:r="http://schemas.openxmlformats.org/officeDocument/2006/relationships" r:id="rId1"/>
            </a:rPr>
            <a:t>https://www.udir.no/eksamen-og-prover/eksamen/muntlig-eksamen/</a:t>
          </a:r>
          <a:endParaRPr lang="en-US" sz="1900" kern="1200"/>
        </a:p>
      </dsp:txBody>
      <dsp:txXfrm>
        <a:off x="51885" y="3482836"/>
        <a:ext cx="6392280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E000-D395-456D-8E01-E8BF11348CFA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DC3C-8AC0-44D6-9C21-BC966D4FB0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88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D793-C90C-4CDD-8937-892D32D5A784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3BE8-CB50-4060-AE32-8B6AC2D0249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C7E-4A2A-4AAF-A77B-EAE985F7FF6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7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2564-75CA-4F18-9834-60220302D9A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08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756B-4CB9-4833-A6EC-EC8C03C5858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CE09-BA4D-4312-B979-861C27419B0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D46-E341-47E4-A163-98EEE1FA24F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2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DDF5-3833-4DEF-A50B-079057594A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9105-DAD0-424A-B160-6B214595E30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A0F-A5DD-4E80-9936-F2EF0564CAF8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E3AC-0D04-425B-8755-7B3272EEBDF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20F-E6E8-4EDB-BF04-36DF5314B1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4DD-7EAE-4853-96AB-20FB72F7059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12B0-6F37-47BA-B5E3-2A10D514C82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53FB-6783-468D-92DB-B697AB45813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5276-14B6-4B7D-A354-7E08CD3A095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26EC-1731-4FC4-AE5A-E0C77D04BCB7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8A4987-0B38-4159-8F37-09C724A5FE8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13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vombud.no/elever-vgs/karakterer-og-tilbakemeldinger" TargetMode="External"/><Relationship Id="rId2" Type="http://schemas.openxmlformats.org/officeDocument/2006/relationships/hyperlink" Target="https://www.udir.no/laring-og-trivsel/vurdering/sluttvurdering/standpunktvurder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levombud.no/elever-vgs/karakterer-og-tilbakemelding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whSEeUe0E" TargetMode="External"/><Relationship Id="rId4" Type="http://schemas.openxmlformats.org/officeDocument/2006/relationships/hyperlink" Target="https://www.youtube.com/watch?v=7YwhSEeUe0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.no/Funksjonsnedsettelser/rettigheter/3043_Rett_til_tilrettelegging_av_pr%C3%B8ver_og_eksame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NeI_RaMjtA" TargetMode="External"/><Relationship Id="rId4" Type="http://schemas.openxmlformats.org/officeDocument/2006/relationships/hyperlink" Target="https://www.youtube.com/watch?v=lNeI_RaMj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3C8A775-077E-472F-A380-85EE14157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nb-NO" sz="8000"/>
              <a:t>Klar for klassens time?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7EFFFFF-41F7-4764-95F5-BC3F740B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2"/>
                </a:solidFill>
              </a:rPr>
              <a:t>Vurdering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86046E71-80D5-45DF-AD5F-5F7492C7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A472D7D-AA14-48D8-9A97-858E21BF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nb-NO" dirty="0"/>
              <a:t>Rett til vurdering underveis: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A056AB1-FA6C-4F73-A6DF-48B043A1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 dirty="0"/>
              <a:t>Vurdering underveis skal gi elevene motivasjon til å lære mer.</a:t>
            </a:r>
          </a:p>
          <a:p>
            <a:pPr>
              <a:lnSpc>
                <a:spcPct val="90000"/>
              </a:lnSpc>
            </a:pPr>
            <a:r>
              <a:rPr lang="nb-NO" sz="1700" dirty="0"/>
              <a:t>Du skal få vite hva du er god på </a:t>
            </a:r>
          </a:p>
          <a:p>
            <a:pPr>
              <a:lnSpc>
                <a:spcPct val="90000"/>
              </a:lnSpc>
            </a:pPr>
            <a:r>
              <a:rPr lang="nb-NO" sz="1700" dirty="0"/>
              <a:t>Du skal få vite hva du må gjøre for å lære mer</a:t>
            </a:r>
          </a:p>
          <a:p>
            <a:pPr>
              <a:lnSpc>
                <a:spcPct val="90000"/>
              </a:lnSpc>
            </a:pPr>
            <a:r>
              <a:rPr lang="nb-NO" sz="1700" dirty="0"/>
              <a:t>Du skal få være med å vurdere ditt eget arbeid og hvordan du utvikler deg.</a:t>
            </a:r>
          </a:p>
          <a:p>
            <a:pPr>
              <a:lnSpc>
                <a:spcPct val="90000"/>
              </a:lnSpc>
            </a:pPr>
            <a:endParaRPr lang="nb-NO" sz="1700" dirty="0"/>
          </a:p>
          <a:p>
            <a:pPr>
              <a:lnSpc>
                <a:spcPct val="90000"/>
              </a:lnSpc>
            </a:pPr>
            <a:r>
              <a:rPr lang="nb-NO" sz="1700" dirty="0"/>
              <a:t>Hvordan kan lærerne gjøre dette bedre?</a:t>
            </a:r>
          </a:p>
          <a:p>
            <a:pPr>
              <a:lnSpc>
                <a:spcPct val="90000"/>
              </a:lnSpc>
            </a:pPr>
            <a:r>
              <a:rPr lang="nb-NO" sz="1700" dirty="0"/>
              <a:t>Hvordan snakker dere om dette på elevsamtalen?</a:t>
            </a:r>
          </a:p>
          <a:p>
            <a:pPr marL="0" indent="0">
              <a:lnSpc>
                <a:spcPct val="90000"/>
              </a:lnSpc>
              <a:buNone/>
            </a:pPr>
            <a:endParaRPr lang="nb-NO" sz="17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D6129E03-A136-47AD-A300-03140584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Les mer på elevombud.no </a:t>
            </a:r>
          </a:p>
        </p:txBody>
      </p:sp>
      <p:pic>
        <p:nvPicPr>
          <p:cNvPr id="5" name="Bilde 4" descr="Et bilde som inneholder tekst, tavle&#10;&#10;Automatisk generert beskrivelse">
            <a:extLst>
              <a:ext uri="{FF2B5EF4-FFF2-40B4-BE49-F238E27FC236}">
                <a16:creationId xmlns:a16="http://schemas.microsoft.com/office/drawing/2014/main" xmlns="" id="{4AA427D2-EC90-4345-93A0-3652E053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105945"/>
            <a:ext cx="5451627" cy="4088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50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408AA1F-CFEE-4E9B-B013-1B17DB51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>
                <a:solidFill>
                  <a:srgbClr val="FFFFFF"/>
                </a:solidFill>
              </a:rPr>
              <a:t>Rett til rettferdig vurdering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9D98FFBE-BFC3-4DB7-A4C8-72817B81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Les mer på elevombud.no 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xmlns="" id="{EE24C70D-0BDF-47BF-8F17-ABBECCD6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334748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dirty="0"/>
              <a:t>Hvordan vet dere at læreren er rettferdig når han eller hun setter karakter?</a:t>
            </a:r>
          </a:p>
          <a:p>
            <a:pPr>
              <a:lnSpc>
                <a:spcPct val="90000"/>
              </a:lnSpc>
            </a:pPr>
            <a:r>
              <a:rPr lang="nb-NO" sz="1800" dirty="0"/>
              <a:t>Får dere vite på forhånd når dere blir vurdert og hva læreren vil legge vekt på?</a:t>
            </a:r>
          </a:p>
          <a:p>
            <a:pPr>
              <a:lnSpc>
                <a:spcPct val="90000"/>
              </a:lnSpc>
            </a:pPr>
            <a:r>
              <a:rPr lang="nb-NO" sz="1800" dirty="0"/>
              <a:t>Samarbeider lærerne som har samme fag?</a:t>
            </a:r>
          </a:p>
          <a:p>
            <a:pPr>
              <a:lnSpc>
                <a:spcPct val="90000"/>
              </a:lnSpc>
            </a:pPr>
            <a:r>
              <a:rPr lang="nb-NO" sz="1800" dirty="0"/>
              <a:t>Vil det være en ide og be lærerne bytte rettebunke av og til eller rette en innlevering sammen?</a:t>
            </a:r>
          </a:p>
          <a:p>
            <a:pPr>
              <a:lnSpc>
                <a:spcPct val="90000"/>
              </a:lnSpc>
            </a:pPr>
            <a:r>
              <a:rPr lang="nb-NO" sz="1800" dirty="0"/>
              <a:t>Hva er fordeler og ulemper med anonym retting?</a:t>
            </a:r>
          </a:p>
          <a:p>
            <a:pPr>
              <a:lnSpc>
                <a:spcPct val="90000"/>
              </a:lnSpc>
            </a:pPr>
            <a:endParaRPr lang="nb-NO" sz="1600" dirty="0"/>
          </a:p>
          <a:p>
            <a:pPr>
              <a:lnSpc>
                <a:spcPct val="90000"/>
              </a:lnSpc>
            </a:pPr>
            <a:r>
              <a:rPr lang="nb-NO" sz="1200" dirty="0"/>
              <a:t>Les mer her: </a:t>
            </a:r>
          </a:p>
          <a:p>
            <a:pPr>
              <a:lnSpc>
                <a:spcPct val="90000"/>
              </a:lnSpc>
            </a:pPr>
            <a:r>
              <a:rPr lang="nb-NO" sz="1200" u="sng" dirty="0">
                <a:hlinkClick r:id="rId2"/>
              </a:rPr>
              <a:t>https://www.udir.no/laring-og-trivsel/vurdering/sluttvurdering/standpunktvurdering/</a:t>
            </a:r>
            <a:r>
              <a:rPr lang="nb-NO" sz="1200" dirty="0"/>
              <a:t> </a:t>
            </a:r>
          </a:p>
          <a:p>
            <a:pPr>
              <a:lnSpc>
                <a:spcPct val="90000"/>
              </a:lnSpc>
            </a:pPr>
            <a:r>
              <a:rPr lang="nb-NO" sz="1200" u="sng" dirty="0">
                <a:hlinkClick r:id="rId3"/>
              </a:rPr>
              <a:t>http://elevombud.no/elever-vgs/karakterer-og-tilbakemeldinger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1205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0F69F7-DB2C-422F-AAC0-BB62D303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nb-NO" sz="3200">
                <a:solidFill>
                  <a:srgbClr val="F2F2F2"/>
                </a:solidFill>
              </a:rPr>
              <a:t>Orden og oppførsel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72731D52-4A94-41BD-87F1-7C503F4D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graphicFrame>
        <p:nvGraphicFramePr>
          <p:cNvPr id="8" name="Plassholder for innhold 2">
            <a:extLst>
              <a:ext uri="{FF2B5EF4-FFF2-40B4-BE49-F238E27FC236}">
                <a16:creationId xmlns:a16="http://schemas.microsoft.com/office/drawing/2014/main" xmlns="" id="{8CFF1C05-0BDE-4BDD-9969-DB80DA733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2886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20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4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BCEF21A-61E1-4C69-9494-2147870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Klage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9A9DCAE9-F742-40EA-9430-9405E280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Les mer på elevombud.no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016683C-6CBA-420A-9AE4-6FB0EFC3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Du kan klage på alle karakterer som kommer på vitnemålet. Det vil si alle standpunktkarakterer og eksamenskarakterer.</a:t>
            </a:r>
          </a:p>
          <a:p>
            <a:r>
              <a:rPr lang="nb-NO" dirty="0"/>
              <a:t>Klagefristen er alltid 10 dager fra du får vite karakteren.</a:t>
            </a:r>
          </a:p>
          <a:p>
            <a:r>
              <a:rPr lang="nb-NO" dirty="0"/>
              <a:t>Du kan også klage på ordenskarakteren eller oppførselskarakteren. </a:t>
            </a:r>
          </a:p>
          <a:p>
            <a:r>
              <a:rPr lang="nb-NO" dirty="0"/>
              <a:t>Les om hvordan du kan klage </a:t>
            </a:r>
            <a:r>
              <a:rPr lang="nb-NO" dirty="0" smtClean="0">
                <a:hlinkClick r:id="rId2"/>
              </a:rPr>
              <a:t>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00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D6580A8-129B-464E-AC3C-C5C89FB4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Skriftlig eksamen</a:t>
            </a:r>
          </a:p>
        </p:txBody>
      </p:sp>
      <p:pic>
        <p:nvPicPr>
          <p:cNvPr id="5" name="Media på Internett 4" title="Hjelp til skriftlig eksamen">
            <a:hlinkClick r:id="" action="ppaction://media"/>
            <a:extLst>
              <a:ext uri="{FF2B5EF4-FFF2-40B4-BE49-F238E27FC236}">
                <a16:creationId xmlns:a16="http://schemas.microsoft.com/office/drawing/2014/main" xmlns="" id="{5978722B-7C20-4D71-AF19-114BFA9B49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6900" y="2062857"/>
            <a:ext cx="6374166" cy="3585468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A6100E21-6DF1-4215-B127-02E9AD56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D8D632DF-5FD9-4853-A812-E69F41BC8F7C}"/>
              </a:ext>
            </a:extLst>
          </p:cNvPr>
          <p:cNvSpPr/>
          <p:nvPr/>
        </p:nvSpPr>
        <p:spPr>
          <a:xfrm>
            <a:off x="857250" y="5905500"/>
            <a:ext cx="814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Se film med tips til skriftlig </a:t>
            </a:r>
            <a:r>
              <a:rPr lang="nb-NO" dirty="0" smtClean="0"/>
              <a:t>eksamen </a:t>
            </a:r>
            <a:r>
              <a:rPr lang="nb-NO" dirty="0" smtClean="0">
                <a:hlinkClick r:id="rId4"/>
              </a:rPr>
              <a:t>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37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E45091A-108E-4B6A-BC0D-5B09C8E3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nb-NO"/>
              <a:t>Skriftlig eksamen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xmlns="" id="{16FF3B0F-58FF-4F31-9BA6-2E792ABA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400" dirty="0"/>
              <a:t>Hva regnes som fusk på eksamen?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Hva står i eksamensreglementet på din skole?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Konsekvensen av å bli tatt for fusk er at eksamen blir annullert. Det vil si at du må ta eksamen på nytt som privatist.</a:t>
            </a:r>
          </a:p>
          <a:p>
            <a:pPr>
              <a:lnSpc>
                <a:spcPct val="90000"/>
              </a:lnSpc>
            </a:pPr>
            <a:endParaRPr lang="nb-NO" sz="1400" dirty="0"/>
          </a:p>
          <a:p>
            <a:pPr>
              <a:lnSpc>
                <a:spcPct val="90000"/>
              </a:lnSpc>
            </a:pPr>
            <a:r>
              <a:rPr lang="nb-NO" sz="1400" dirty="0"/>
              <a:t>Hva skal til for å gjøre det godt på skriftlig eksamen? Diskuter.</a:t>
            </a:r>
          </a:p>
          <a:p>
            <a:pPr>
              <a:lnSpc>
                <a:spcPct val="90000"/>
              </a:lnSpc>
            </a:pPr>
            <a:endParaRPr lang="nb-NO" sz="1400" dirty="0"/>
          </a:p>
          <a:p>
            <a:pPr>
              <a:lnSpc>
                <a:spcPct val="90000"/>
              </a:lnSpc>
            </a:pPr>
            <a:r>
              <a:rPr lang="nb-NO" sz="1400" dirty="0"/>
              <a:t>Les mer om tilrettelegging på eksamen </a:t>
            </a:r>
            <a:r>
              <a:rPr lang="nb-NO" sz="1400" dirty="0" smtClean="0">
                <a:hlinkClick r:id="rId3"/>
              </a:rPr>
              <a:t>her</a:t>
            </a:r>
            <a:endParaRPr lang="nb-NO" sz="14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F0BDFA0-186F-4674-A445-8DF315DA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Les mer på elevombud.no </a:t>
            </a:r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xmlns="" id="{E153BEE5-D213-4618-92D7-97936C860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614743D-247E-450A-8F79-42C3D8A1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Muntlig eksamen</a:t>
            </a:r>
          </a:p>
        </p:txBody>
      </p:sp>
      <p:pic>
        <p:nvPicPr>
          <p:cNvPr id="5" name="Media på Internett 4" title="Hjelp til muntlig eksamen">
            <a:hlinkClick r:id="" action="ppaction://media"/>
            <a:extLst>
              <a:ext uri="{FF2B5EF4-FFF2-40B4-BE49-F238E27FC236}">
                <a16:creationId xmlns:a16="http://schemas.microsoft.com/office/drawing/2014/main" xmlns="" id="{2C83C1F4-D9A1-4A30-A621-8EA9D61F782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8266" y="2333625"/>
            <a:ext cx="4752622" cy="2673350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60542D0-A6BC-4411-92EC-CF53155C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74D8B869-6232-47FF-A6BD-F074DBA8B6AB}"/>
              </a:ext>
            </a:extLst>
          </p:cNvPr>
          <p:cNvSpPr/>
          <p:nvPr/>
        </p:nvSpPr>
        <p:spPr>
          <a:xfrm>
            <a:off x="923925" y="5654159"/>
            <a:ext cx="8034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Se film om muntlig eksamen </a:t>
            </a:r>
            <a:r>
              <a:rPr lang="nb-NO" dirty="0" smtClean="0">
                <a:hlinkClick r:id="rId4"/>
              </a:rPr>
              <a:t>her</a:t>
            </a:r>
            <a:endParaRPr lang="nb-NO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71432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ECEA026-E754-478C-BB07-490C6508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nb-NO" sz="3200">
                <a:solidFill>
                  <a:srgbClr val="F2F2F2"/>
                </a:solidFill>
              </a:rPr>
              <a:t>Muntlig eksamen</a:t>
            </a: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8BC25685-3F93-42C3-BABF-7BA27F6D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xmlns="" id="{EF9FD070-3820-4229-B486-7DE11C354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76237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51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Office PowerPoint</Application>
  <PresentationFormat>Widescreen</PresentationFormat>
  <Paragraphs>56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Klar for klassens time?</vt:lpstr>
      <vt:lpstr>Rett til vurdering underveis:</vt:lpstr>
      <vt:lpstr>Rett til rettferdig vurdering</vt:lpstr>
      <vt:lpstr>Orden og oppførsel</vt:lpstr>
      <vt:lpstr>Klage</vt:lpstr>
      <vt:lpstr>Skriftlig eksamen</vt:lpstr>
      <vt:lpstr>Skriftlig eksamen</vt:lpstr>
      <vt:lpstr>Muntlig eksamen</vt:lpstr>
      <vt:lpstr>Muntlig eksamen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 for klassens time?</dc:title>
  <dc:creator>Melinda Jørgensen</dc:creator>
  <cp:lastModifiedBy>Eline Svendsen</cp:lastModifiedBy>
  <cp:revision>2</cp:revision>
  <dcterms:created xsi:type="dcterms:W3CDTF">2019-10-02T09:11:33Z</dcterms:created>
  <dcterms:modified xsi:type="dcterms:W3CDTF">2020-06-25T09:11:33Z</dcterms:modified>
</cp:coreProperties>
</file>