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8" r:id="rId3"/>
    <p:sldId id="262" r:id="rId4"/>
    <p:sldId id="263" r:id="rId5"/>
    <p:sldId id="265" r:id="rId6"/>
    <p:sldId id="259" r:id="rId7"/>
    <p:sldId id="260" r:id="rId8"/>
    <p:sldId id="267" r:id="rId9"/>
    <p:sldId id="266" r:id="rId10"/>
    <p:sldId id="280" r:id="rId11"/>
    <p:sldId id="261" r:id="rId12"/>
    <p:sldId id="257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D2EA1-DE2D-4528-B772-CB626747DBA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F98ADC-AE62-4F61-A7A9-DA0F9C370E34}">
      <dgm:prSet/>
      <dgm:spPr/>
      <dgm:t>
        <a:bodyPr/>
        <a:lstStyle/>
        <a:p>
          <a:r>
            <a:rPr lang="nb-NO" b="0" i="0"/>
            <a:t>Hva er lurt å tenke på når du skal snakke med en voksen?</a:t>
          </a:r>
          <a:endParaRPr lang="en-US"/>
        </a:p>
      </dgm:t>
    </dgm:pt>
    <dgm:pt modelId="{9455152B-39B0-4CB2-8FA0-C58FD3E6EF60}" type="parTrans" cxnId="{DB06325B-5750-4945-9D13-61A190865DD7}">
      <dgm:prSet/>
      <dgm:spPr/>
      <dgm:t>
        <a:bodyPr/>
        <a:lstStyle/>
        <a:p>
          <a:endParaRPr lang="en-US"/>
        </a:p>
      </dgm:t>
    </dgm:pt>
    <dgm:pt modelId="{F63746AB-15B4-4578-8725-A55F90863668}" type="sibTrans" cxnId="{DB06325B-5750-4945-9D13-61A190865DD7}">
      <dgm:prSet/>
      <dgm:spPr/>
      <dgm:t>
        <a:bodyPr/>
        <a:lstStyle/>
        <a:p>
          <a:endParaRPr lang="en-US"/>
        </a:p>
      </dgm:t>
    </dgm:pt>
    <dgm:pt modelId="{3C9C55FC-9BC3-4A75-BC33-7E050EEAB113}">
      <dgm:prSet/>
      <dgm:spPr/>
      <dgm:t>
        <a:bodyPr/>
        <a:lstStyle/>
        <a:p>
          <a:r>
            <a:rPr lang="nb-NO" b="0" i="0"/>
            <a:t>Skriv en eller flere ideer på en lapp.</a:t>
          </a:r>
          <a:endParaRPr lang="en-US"/>
        </a:p>
      </dgm:t>
    </dgm:pt>
    <dgm:pt modelId="{A71CD28C-A7EC-4693-8DD0-8F9FD7755C37}" type="parTrans" cxnId="{22128A98-E7D1-49F9-A2D9-69EBCDA6E651}">
      <dgm:prSet/>
      <dgm:spPr/>
      <dgm:t>
        <a:bodyPr/>
        <a:lstStyle/>
        <a:p>
          <a:endParaRPr lang="en-US"/>
        </a:p>
      </dgm:t>
    </dgm:pt>
    <dgm:pt modelId="{45759DCE-F6C3-4D05-B5C9-F9D91367834A}" type="sibTrans" cxnId="{22128A98-E7D1-49F9-A2D9-69EBCDA6E651}">
      <dgm:prSet/>
      <dgm:spPr/>
      <dgm:t>
        <a:bodyPr/>
        <a:lstStyle/>
        <a:p>
          <a:endParaRPr lang="en-US"/>
        </a:p>
      </dgm:t>
    </dgm:pt>
    <dgm:pt modelId="{3ED7221A-C345-481E-A26B-C24715E44E97}">
      <dgm:prSet/>
      <dgm:spPr/>
      <dgm:t>
        <a:bodyPr/>
        <a:lstStyle/>
        <a:p>
          <a:r>
            <a:rPr lang="nb-NO" b="0" i="0"/>
            <a:t>Snakk sammen om ideene deres to og to. Velg en ide dere vil ta opp i gruppa.</a:t>
          </a:r>
          <a:endParaRPr lang="en-US"/>
        </a:p>
      </dgm:t>
    </dgm:pt>
    <dgm:pt modelId="{329BD779-45F1-4772-A0FC-F8C8A29FC0DE}" type="parTrans" cxnId="{427C1082-7ABD-47E9-81EE-378499B5CF59}">
      <dgm:prSet/>
      <dgm:spPr/>
      <dgm:t>
        <a:bodyPr/>
        <a:lstStyle/>
        <a:p>
          <a:endParaRPr lang="en-US"/>
        </a:p>
      </dgm:t>
    </dgm:pt>
    <dgm:pt modelId="{FD6B3F71-50F0-4399-B803-26B881D4DFCE}" type="sibTrans" cxnId="{427C1082-7ABD-47E9-81EE-378499B5CF59}">
      <dgm:prSet/>
      <dgm:spPr/>
      <dgm:t>
        <a:bodyPr/>
        <a:lstStyle/>
        <a:p>
          <a:endParaRPr lang="en-US"/>
        </a:p>
      </dgm:t>
    </dgm:pt>
    <dgm:pt modelId="{8475D404-2912-4274-BE7A-6810CB7E9206}">
      <dgm:prSet/>
      <dgm:spPr/>
      <dgm:t>
        <a:bodyPr/>
        <a:lstStyle/>
        <a:p>
          <a:r>
            <a:rPr lang="nb-NO" b="0" i="0"/>
            <a:t>Snakk sammen fire og fire. Bli enige om en ide dere vil si høyt.</a:t>
          </a:r>
          <a:endParaRPr lang="en-US"/>
        </a:p>
      </dgm:t>
    </dgm:pt>
    <dgm:pt modelId="{50921223-E163-497F-9884-51526DB7F586}" type="parTrans" cxnId="{2D997E04-07AC-4274-ADD7-98ADCF35A8D9}">
      <dgm:prSet/>
      <dgm:spPr/>
      <dgm:t>
        <a:bodyPr/>
        <a:lstStyle/>
        <a:p>
          <a:endParaRPr lang="en-US"/>
        </a:p>
      </dgm:t>
    </dgm:pt>
    <dgm:pt modelId="{BDE95D52-2998-49C2-B24B-37B6D463FBC9}" type="sibTrans" cxnId="{2D997E04-07AC-4274-ADD7-98ADCF35A8D9}">
      <dgm:prSet/>
      <dgm:spPr/>
      <dgm:t>
        <a:bodyPr/>
        <a:lstStyle/>
        <a:p>
          <a:endParaRPr lang="en-US"/>
        </a:p>
      </dgm:t>
    </dgm:pt>
    <dgm:pt modelId="{10F8E579-B229-4064-B269-396725D98E9F}">
      <dgm:prSet/>
      <dgm:spPr/>
      <dgm:t>
        <a:bodyPr/>
        <a:lstStyle/>
        <a:p>
          <a:r>
            <a:rPr lang="nb-NO" b="0" i="0"/>
            <a:t>Gruppene sier sin ide høyt.</a:t>
          </a:r>
          <a:endParaRPr lang="en-US"/>
        </a:p>
      </dgm:t>
    </dgm:pt>
    <dgm:pt modelId="{372CE333-6E77-4F2F-9B13-D52135612AAB}" type="parTrans" cxnId="{AF7459EC-F51A-4396-913A-EEF06D39E9DD}">
      <dgm:prSet/>
      <dgm:spPr/>
      <dgm:t>
        <a:bodyPr/>
        <a:lstStyle/>
        <a:p>
          <a:endParaRPr lang="en-US"/>
        </a:p>
      </dgm:t>
    </dgm:pt>
    <dgm:pt modelId="{C8294007-372C-440F-9178-9218F26ABA74}" type="sibTrans" cxnId="{AF7459EC-F51A-4396-913A-EEF06D39E9DD}">
      <dgm:prSet/>
      <dgm:spPr/>
      <dgm:t>
        <a:bodyPr/>
        <a:lstStyle/>
        <a:p>
          <a:endParaRPr lang="en-US"/>
        </a:p>
      </dgm:t>
    </dgm:pt>
    <dgm:pt modelId="{26312C80-C400-4A64-9E19-FCFB15F8FC8B}" type="pres">
      <dgm:prSet presAssocID="{998D2EA1-DE2D-4528-B772-CB626747DB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3B2AC8B-1E33-4E91-98AD-E6E98972BBF4}" type="pres">
      <dgm:prSet presAssocID="{998D2EA1-DE2D-4528-B772-CB626747DBAB}" presName="dummyMaxCanvas" presStyleCnt="0">
        <dgm:presLayoutVars/>
      </dgm:prSet>
      <dgm:spPr/>
    </dgm:pt>
    <dgm:pt modelId="{2E369653-9F6F-4A45-A8CA-CCDD21347378}" type="pres">
      <dgm:prSet presAssocID="{998D2EA1-DE2D-4528-B772-CB626747DBA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D6A806-D16A-4B2E-AE92-0CC8106A3D89}" type="pres">
      <dgm:prSet presAssocID="{998D2EA1-DE2D-4528-B772-CB626747DBA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873A8C4-FAC4-4F15-9881-D749E40832E8}" type="pres">
      <dgm:prSet presAssocID="{998D2EA1-DE2D-4528-B772-CB626747DBA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5F2413-D99C-4485-AFD0-C77F9128AE6E}" type="pres">
      <dgm:prSet presAssocID="{998D2EA1-DE2D-4528-B772-CB626747DBA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CA6781-33BA-40E4-8E99-C06CA83AB9E0}" type="pres">
      <dgm:prSet presAssocID="{998D2EA1-DE2D-4528-B772-CB626747DBA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206402-F332-446E-8439-7A3CDAD9E2E7}" type="pres">
      <dgm:prSet presAssocID="{998D2EA1-DE2D-4528-B772-CB626747DBA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51F26CA-DDA6-4608-B598-B7D2794BC029}" type="pres">
      <dgm:prSet presAssocID="{998D2EA1-DE2D-4528-B772-CB626747DBA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092CAF4-57D9-440E-B1ED-2588C7A82F3E}" type="pres">
      <dgm:prSet presAssocID="{998D2EA1-DE2D-4528-B772-CB626747DBA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316395E-D6E8-41FA-85B3-538ED4E5ECD4}" type="pres">
      <dgm:prSet presAssocID="{998D2EA1-DE2D-4528-B772-CB626747DBA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3FCF9D7-A6CA-43AD-9C8D-0C9F6A51EB7C}" type="pres">
      <dgm:prSet presAssocID="{998D2EA1-DE2D-4528-B772-CB626747DBA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128D97-964A-4CCD-8BC4-BFF935DEC5BF}" type="pres">
      <dgm:prSet presAssocID="{998D2EA1-DE2D-4528-B772-CB626747DBA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F2ABFDC-02B9-4D7E-98D3-122684FA418B}" type="pres">
      <dgm:prSet presAssocID="{998D2EA1-DE2D-4528-B772-CB626747DBA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0519F79-EC06-4D26-8129-5FF670265B68}" type="pres">
      <dgm:prSet presAssocID="{998D2EA1-DE2D-4528-B772-CB626747DBA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2C75890-99B3-412D-9119-BC413B67FF48}" type="pres">
      <dgm:prSet presAssocID="{998D2EA1-DE2D-4528-B772-CB626747DBA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3E083E2-04A1-4F78-9A31-4DAE7198288B}" type="presOf" srcId="{FD6B3F71-50F0-4399-B803-26B881D4DFCE}" destId="{6092CAF4-57D9-440E-B1ED-2588C7A82F3E}" srcOrd="0" destOrd="0" presId="urn:microsoft.com/office/officeart/2005/8/layout/vProcess5"/>
    <dgm:cxn modelId="{46025893-1492-4567-B9CE-8ACE6F3558F7}" type="presOf" srcId="{10F8E579-B229-4064-B269-396725D98E9F}" destId="{4DCA6781-33BA-40E4-8E99-C06CA83AB9E0}" srcOrd="0" destOrd="0" presId="urn:microsoft.com/office/officeart/2005/8/layout/vProcess5"/>
    <dgm:cxn modelId="{DB06325B-5750-4945-9D13-61A190865DD7}" srcId="{998D2EA1-DE2D-4528-B772-CB626747DBAB}" destId="{27F98ADC-AE62-4F61-A7A9-DA0F9C370E34}" srcOrd="0" destOrd="0" parTransId="{9455152B-39B0-4CB2-8FA0-C58FD3E6EF60}" sibTransId="{F63746AB-15B4-4578-8725-A55F90863668}"/>
    <dgm:cxn modelId="{6F8FA654-A2D4-41B8-8454-A9B02D672D79}" type="presOf" srcId="{45759DCE-F6C3-4D05-B5C9-F9D91367834A}" destId="{751F26CA-DDA6-4608-B598-B7D2794BC029}" srcOrd="0" destOrd="0" presId="urn:microsoft.com/office/officeart/2005/8/layout/vProcess5"/>
    <dgm:cxn modelId="{A698081C-E309-41BE-8549-0FE77E3DCC9C}" type="presOf" srcId="{27F98ADC-AE62-4F61-A7A9-DA0F9C370E34}" destId="{43FCF9D7-A6CA-43AD-9C8D-0C9F6A51EB7C}" srcOrd="1" destOrd="0" presId="urn:microsoft.com/office/officeart/2005/8/layout/vProcess5"/>
    <dgm:cxn modelId="{1A1C12A3-6807-47F4-B413-D0145D626C6E}" type="presOf" srcId="{27F98ADC-AE62-4F61-A7A9-DA0F9C370E34}" destId="{2E369653-9F6F-4A45-A8CA-CCDD21347378}" srcOrd="0" destOrd="0" presId="urn:microsoft.com/office/officeart/2005/8/layout/vProcess5"/>
    <dgm:cxn modelId="{22128A98-E7D1-49F9-A2D9-69EBCDA6E651}" srcId="{998D2EA1-DE2D-4528-B772-CB626747DBAB}" destId="{3C9C55FC-9BC3-4A75-BC33-7E050EEAB113}" srcOrd="1" destOrd="0" parTransId="{A71CD28C-A7EC-4693-8DD0-8F9FD7755C37}" sibTransId="{45759DCE-F6C3-4D05-B5C9-F9D91367834A}"/>
    <dgm:cxn modelId="{BE69C97D-6396-4C10-97F0-03A7A1724AFF}" type="presOf" srcId="{3C9C55FC-9BC3-4A75-BC33-7E050EEAB113}" destId="{4E128D97-964A-4CCD-8BC4-BFF935DEC5BF}" srcOrd="1" destOrd="0" presId="urn:microsoft.com/office/officeart/2005/8/layout/vProcess5"/>
    <dgm:cxn modelId="{40C0E117-4CA5-465C-87DE-B26A253A88D6}" type="presOf" srcId="{8475D404-2912-4274-BE7A-6810CB7E9206}" destId="{305F2413-D99C-4485-AFD0-C77F9128AE6E}" srcOrd="0" destOrd="0" presId="urn:microsoft.com/office/officeart/2005/8/layout/vProcess5"/>
    <dgm:cxn modelId="{427C1082-7ABD-47E9-81EE-378499B5CF59}" srcId="{998D2EA1-DE2D-4528-B772-CB626747DBAB}" destId="{3ED7221A-C345-481E-A26B-C24715E44E97}" srcOrd="2" destOrd="0" parTransId="{329BD779-45F1-4772-A0FC-F8C8A29FC0DE}" sibTransId="{FD6B3F71-50F0-4399-B803-26B881D4DFCE}"/>
    <dgm:cxn modelId="{1D809111-10A6-487D-968E-ED410110544C}" type="presOf" srcId="{10F8E579-B229-4064-B269-396725D98E9F}" destId="{72C75890-99B3-412D-9119-BC413B67FF48}" srcOrd="1" destOrd="0" presId="urn:microsoft.com/office/officeart/2005/8/layout/vProcess5"/>
    <dgm:cxn modelId="{12535208-FD80-48B4-AC9C-4B6DED060D9F}" type="presOf" srcId="{BDE95D52-2998-49C2-B24B-37B6D463FBC9}" destId="{B316395E-D6E8-41FA-85B3-538ED4E5ECD4}" srcOrd="0" destOrd="0" presId="urn:microsoft.com/office/officeart/2005/8/layout/vProcess5"/>
    <dgm:cxn modelId="{1F8E0738-2D07-43B0-92AF-B137D5D386EE}" type="presOf" srcId="{3ED7221A-C345-481E-A26B-C24715E44E97}" destId="{9873A8C4-FAC4-4F15-9881-D749E40832E8}" srcOrd="0" destOrd="0" presId="urn:microsoft.com/office/officeart/2005/8/layout/vProcess5"/>
    <dgm:cxn modelId="{2D997E04-07AC-4274-ADD7-98ADCF35A8D9}" srcId="{998D2EA1-DE2D-4528-B772-CB626747DBAB}" destId="{8475D404-2912-4274-BE7A-6810CB7E9206}" srcOrd="3" destOrd="0" parTransId="{50921223-E163-497F-9884-51526DB7F586}" sibTransId="{BDE95D52-2998-49C2-B24B-37B6D463FBC9}"/>
    <dgm:cxn modelId="{8F45C33C-539A-4F03-A001-C1B8BFA7E4C0}" type="presOf" srcId="{3C9C55FC-9BC3-4A75-BC33-7E050EEAB113}" destId="{ACD6A806-D16A-4B2E-AE92-0CC8106A3D89}" srcOrd="0" destOrd="0" presId="urn:microsoft.com/office/officeart/2005/8/layout/vProcess5"/>
    <dgm:cxn modelId="{AF7459EC-F51A-4396-913A-EEF06D39E9DD}" srcId="{998D2EA1-DE2D-4528-B772-CB626747DBAB}" destId="{10F8E579-B229-4064-B269-396725D98E9F}" srcOrd="4" destOrd="0" parTransId="{372CE333-6E77-4F2F-9B13-D52135612AAB}" sibTransId="{C8294007-372C-440F-9178-9218F26ABA74}"/>
    <dgm:cxn modelId="{0F8D8991-53C2-4122-BA32-8635FEEDC08D}" type="presOf" srcId="{3ED7221A-C345-481E-A26B-C24715E44E97}" destId="{FF2ABFDC-02B9-4D7E-98D3-122684FA418B}" srcOrd="1" destOrd="0" presId="urn:microsoft.com/office/officeart/2005/8/layout/vProcess5"/>
    <dgm:cxn modelId="{94322D55-D917-41E8-B09D-DA1197745B6E}" type="presOf" srcId="{8475D404-2912-4274-BE7A-6810CB7E9206}" destId="{10519F79-EC06-4D26-8129-5FF670265B68}" srcOrd="1" destOrd="0" presId="urn:microsoft.com/office/officeart/2005/8/layout/vProcess5"/>
    <dgm:cxn modelId="{11A4A175-D279-4DE1-BA7F-5378069A9F9F}" type="presOf" srcId="{F63746AB-15B4-4578-8725-A55F90863668}" destId="{A9206402-F332-446E-8439-7A3CDAD9E2E7}" srcOrd="0" destOrd="0" presId="urn:microsoft.com/office/officeart/2005/8/layout/vProcess5"/>
    <dgm:cxn modelId="{0246A7C0-9814-472D-8B91-50F956BC8292}" type="presOf" srcId="{998D2EA1-DE2D-4528-B772-CB626747DBAB}" destId="{26312C80-C400-4A64-9E19-FCFB15F8FC8B}" srcOrd="0" destOrd="0" presId="urn:microsoft.com/office/officeart/2005/8/layout/vProcess5"/>
    <dgm:cxn modelId="{2433FF13-C338-4069-8AAF-8873B6089E55}" type="presParOf" srcId="{26312C80-C400-4A64-9E19-FCFB15F8FC8B}" destId="{C3B2AC8B-1E33-4E91-98AD-E6E98972BBF4}" srcOrd="0" destOrd="0" presId="urn:microsoft.com/office/officeart/2005/8/layout/vProcess5"/>
    <dgm:cxn modelId="{0D0AF8A4-0F83-4A32-B19B-8100A7836869}" type="presParOf" srcId="{26312C80-C400-4A64-9E19-FCFB15F8FC8B}" destId="{2E369653-9F6F-4A45-A8CA-CCDD21347378}" srcOrd="1" destOrd="0" presId="urn:microsoft.com/office/officeart/2005/8/layout/vProcess5"/>
    <dgm:cxn modelId="{AF5AC3F4-3CA8-4624-9F44-F511CD296327}" type="presParOf" srcId="{26312C80-C400-4A64-9E19-FCFB15F8FC8B}" destId="{ACD6A806-D16A-4B2E-AE92-0CC8106A3D89}" srcOrd="2" destOrd="0" presId="urn:microsoft.com/office/officeart/2005/8/layout/vProcess5"/>
    <dgm:cxn modelId="{90D5730F-B361-4070-B429-1E6B929B788F}" type="presParOf" srcId="{26312C80-C400-4A64-9E19-FCFB15F8FC8B}" destId="{9873A8C4-FAC4-4F15-9881-D749E40832E8}" srcOrd="3" destOrd="0" presId="urn:microsoft.com/office/officeart/2005/8/layout/vProcess5"/>
    <dgm:cxn modelId="{4FACB856-8EE0-480F-8752-0F33D3E5B110}" type="presParOf" srcId="{26312C80-C400-4A64-9E19-FCFB15F8FC8B}" destId="{305F2413-D99C-4485-AFD0-C77F9128AE6E}" srcOrd="4" destOrd="0" presId="urn:microsoft.com/office/officeart/2005/8/layout/vProcess5"/>
    <dgm:cxn modelId="{CD82561C-3FE6-4ED5-8934-1FB537E3AB0E}" type="presParOf" srcId="{26312C80-C400-4A64-9E19-FCFB15F8FC8B}" destId="{4DCA6781-33BA-40E4-8E99-C06CA83AB9E0}" srcOrd="5" destOrd="0" presId="urn:microsoft.com/office/officeart/2005/8/layout/vProcess5"/>
    <dgm:cxn modelId="{3B2B19E3-7237-4E8C-9B0B-04E40DA5AA05}" type="presParOf" srcId="{26312C80-C400-4A64-9E19-FCFB15F8FC8B}" destId="{A9206402-F332-446E-8439-7A3CDAD9E2E7}" srcOrd="6" destOrd="0" presId="urn:microsoft.com/office/officeart/2005/8/layout/vProcess5"/>
    <dgm:cxn modelId="{7F94C3F0-0941-4A54-9A75-FEE5EDEA50CA}" type="presParOf" srcId="{26312C80-C400-4A64-9E19-FCFB15F8FC8B}" destId="{751F26CA-DDA6-4608-B598-B7D2794BC029}" srcOrd="7" destOrd="0" presId="urn:microsoft.com/office/officeart/2005/8/layout/vProcess5"/>
    <dgm:cxn modelId="{0889F388-1C56-4C72-B520-AC094A8DBBDD}" type="presParOf" srcId="{26312C80-C400-4A64-9E19-FCFB15F8FC8B}" destId="{6092CAF4-57D9-440E-B1ED-2588C7A82F3E}" srcOrd="8" destOrd="0" presId="urn:microsoft.com/office/officeart/2005/8/layout/vProcess5"/>
    <dgm:cxn modelId="{13E30948-6B80-4428-9400-6BA5AE14EEB2}" type="presParOf" srcId="{26312C80-C400-4A64-9E19-FCFB15F8FC8B}" destId="{B316395E-D6E8-41FA-85B3-538ED4E5ECD4}" srcOrd="9" destOrd="0" presId="urn:microsoft.com/office/officeart/2005/8/layout/vProcess5"/>
    <dgm:cxn modelId="{8B5B3B4C-3AFE-43C1-8CDE-BD88D3E9833E}" type="presParOf" srcId="{26312C80-C400-4A64-9E19-FCFB15F8FC8B}" destId="{43FCF9D7-A6CA-43AD-9C8D-0C9F6A51EB7C}" srcOrd="10" destOrd="0" presId="urn:microsoft.com/office/officeart/2005/8/layout/vProcess5"/>
    <dgm:cxn modelId="{489F780F-A1ED-4BF3-9BF2-9C610013D902}" type="presParOf" srcId="{26312C80-C400-4A64-9E19-FCFB15F8FC8B}" destId="{4E128D97-964A-4CCD-8BC4-BFF935DEC5BF}" srcOrd="11" destOrd="0" presId="urn:microsoft.com/office/officeart/2005/8/layout/vProcess5"/>
    <dgm:cxn modelId="{2D9C2CD3-1E27-4DA8-B582-119CC8D6F327}" type="presParOf" srcId="{26312C80-C400-4A64-9E19-FCFB15F8FC8B}" destId="{FF2ABFDC-02B9-4D7E-98D3-122684FA418B}" srcOrd="12" destOrd="0" presId="urn:microsoft.com/office/officeart/2005/8/layout/vProcess5"/>
    <dgm:cxn modelId="{AB761F4C-16E4-4170-88A0-4902F5F248C1}" type="presParOf" srcId="{26312C80-C400-4A64-9E19-FCFB15F8FC8B}" destId="{10519F79-EC06-4D26-8129-5FF670265B68}" srcOrd="13" destOrd="0" presId="urn:microsoft.com/office/officeart/2005/8/layout/vProcess5"/>
    <dgm:cxn modelId="{4C60BDCE-CD1C-4FE7-92A1-68FD15213D77}" type="presParOf" srcId="{26312C80-C400-4A64-9E19-FCFB15F8FC8B}" destId="{72C75890-99B3-412D-9119-BC413B67FF4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9653-9F6F-4A45-A8CA-CCDD21347378}">
      <dsp:nvSpPr>
        <dsp:cNvPr id="0" name=""/>
        <dsp:cNvSpPr/>
      </dsp:nvSpPr>
      <dsp:spPr>
        <a:xfrm>
          <a:off x="0" y="0"/>
          <a:ext cx="4323539" cy="859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/>
            <a:t>Hva er lurt å tenke på når du skal snakke med en voksen?</a:t>
          </a:r>
          <a:endParaRPr lang="en-US" sz="1600" kern="1200"/>
        </a:p>
      </dsp:txBody>
      <dsp:txXfrm>
        <a:off x="25167" y="25167"/>
        <a:ext cx="3295808" cy="808916"/>
      </dsp:txXfrm>
    </dsp:sp>
    <dsp:sp modelId="{ACD6A806-D16A-4B2E-AE92-0CC8106A3D89}">
      <dsp:nvSpPr>
        <dsp:cNvPr id="0" name=""/>
        <dsp:cNvSpPr/>
      </dsp:nvSpPr>
      <dsp:spPr>
        <a:xfrm>
          <a:off x="322861" y="978590"/>
          <a:ext cx="4323539" cy="859250"/>
        </a:xfrm>
        <a:prstGeom prst="roundRect">
          <a:avLst>
            <a:gd name="adj" fmla="val 10000"/>
          </a:avLst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/>
            <a:t>Skriv en eller flere ideer på en lapp.</a:t>
          </a:r>
          <a:endParaRPr lang="en-US" sz="1600" kern="1200"/>
        </a:p>
      </dsp:txBody>
      <dsp:txXfrm>
        <a:off x="348028" y="1003757"/>
        <a:ext cx="3391831" cy="808916"/>
      </dsp:txXfrm>
    </dsp:sp>
    <dsp:sp modelId="{9873A8C4-FAC4-4F15-9881-D749E40832E8}">
      <dsp:nvSpPr>
        <dsp:cNvPr id="0" name=""/>
        <dsp:cNvSpPr/>
      </dsp:nvSpPr>
      <dsp:spPr>
        <a:xfrm>
          <a:off x="645723" y="1957181"/>
          <a:ext cx="4323539" cy="859250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/>
            <a:t>Snakk sammen om ideene deres to og to. Velg en ide dere vil ta opp i gruppa.</a:t>
          </a:r>
          <a:endParaRPr lang="en-US" sz="1600" kern="1200"/>
        </a:p>
      </dsp:txBody>
      <dsp:txXfrm>
        <a:off x="670890" y="1982348"/>
        <a:ext cx="3391831" cy="808916"/>
      </dsp:txXfrm>
    </dsp:sp>
    <dsp:sp modelId="{305F2413-D99C-4485-AFD0-C77F9128AE6E}">
      <dsp:nvSpPr>
        <dsp:cNvPr id="0" name=""/>
        <dsp:cNvSpPr/>
      </dsp:nvSpPr>
      <dsp:spPr>
        <a:xfrm>
          <a:off x="968585" y="2935771"/>
          <a:ext cx="4323539" cy="859250"/>
        </a:xfrm>
        <a:prstGeom prst="roundRect">
          <a:avLst>
            <a:gd name="adj" fmla="val 10000"/>
          </a:avLst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/>
            <a:t>Snakk sammen fire og fire. Bli enige om en ide dere vil si høyt.</a:t>
          </a:r>
          <a:endParaRPr lang="en-US" sz="1600" kern="1200"/>
        </a:p>
      </dsp:txBody>
      <dsp:txXfrm>
        <a:off x="993752" y="2960938"/>
        <a:ext cx="3391831" cy="808916"/>
      </dsp:txXfrm>
    </dsp:sp>
    <dsp:sp modelId="{4DCA6781-33BA-40E4-8E99-C06CA83AB9E0}">
      <dsp:nvSpPr>
        <dsp:cNvPr id="0" name=""/>
        <dsp:cNvSpPr/>
      </dsp:nvSpPr>
      <dsp:spPr>
        <a:xfrm>
          <a:off x="1291447" y="3914362"/>
          <a:ext cx="4323539" cy="859250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/>
            <a:t>Gruppene sier sin ide høyt.</a:t>
          </a:r>
          <a:endParaRPr lang="en-US" sz="1600" kern="1200"/>
        </a:p>
      </dsp:txBody>
      <dsp:txXfrm>
        <a:off x="1316614" y="3939529"/>
        <a:ext cx="3391831" cy="808916"/>
      </dsp:txXfrm>
    </dsp:sp>
    <dsp:sp modelId="{A9206402-F332-446E-8439-7A3CDAD9E2E7}">
      <dsp:nvSpPr>
        <dsp:cNvPr id="0" name=""/>
        <dsp:cNvSpPr/>
      </dsp:nvSpPr>
      <dsp:spPr>
        <a:xfrm>
          <a:off x="3765027" y="627730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890692" y="627730"/>
        <a:ext cx="307182" cy="420280"/>
      </dsp:txXfrm>
    </dsp:sp>
    <dsp:sp modelId="{751F26CA-DDA6-4608-B598-B7D2794BC029}">
      <dsp:nvSpPr>
        <dsp:cNvPr id="0" name=""/>
        <dsp:cNvSpPr/>
      </dsp:nvSpPr>
      <dsp:spPr>
        <a:xfrm>
          <a:off x="4087889" y="1606320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213554" y="1606320"/>
        <a:ext cx="307182" cy="420280"/>
      </dsp:txXfrm>
    </dsp:sp>
    <dsp:sp modelId="{6092CAF4-57D9-440E-B1ED-2588C7A82F3E}">
      <dsp:nvSpPr>
        <dsp:cNvPr id="0" name=""/>
        <dsp:cNvSpPr/>
      </dsp:nvSpPr>
      <dsp:spPr>
        <a:xfrm>
          <a:off x="4410750" y="2570590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536415" y="2570590"/>
        <a:ext cx="307182" cy="420280"/>
      </dsp:txXfrm>
    </dsp:sp>
    <dsp:sp modelId="{B316395E-D6E8-41FA-85B3-538ED4E5ECD4}">
      <dsp:nvSpPr>
        <dsp:cNvPr id="0" name=""/>
        <dsp:cNvSpPr/>
      </dsp:nvSpPr>
      <dsp:spPr>
        <a:xfrm>
          <a:off x="4733612" y="3558728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59277" y="3558728"/>
        <a:ext cx="307182" cy="42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E000-D395-456D-8E01-E8BF11348CFA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DC3C-8AC0-44D6-9C21-BC966D4FB0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88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Paul Goodchild on </a:t>
            </a:r>
            <a:r>
              <a:rPr lang="en-US" dirty="0" err="1"/>
              <a:t>Unsplash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DC3C-8AC0-44D6-9C21-BC966D4FB0B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192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Tillitseleven: Ører å lytte med, øyne slik at han eller hun får med seg hva som skjer, munn til å gi info tilbake.</a:t>
            </a:r>
          </a:p>
          <a:p>
            <a:r>
              <a:rPr lang="nb-NO" dirty="0"/>
              <a:t>Mot til å tørre å stå for noe og fremme deres sak.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BEBD-D77F-4F8F-A8B6-7CC4CF92115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13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D793-C90C-4CDD-8937-892D32D5A784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2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3BE8-CB50-4060-AE32-8B6AC2D0249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C7E-4A2A-4AAF-A77B-EAE985F7FF6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7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2564-75CA-4F18-9834-60220302D9A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08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756B-4CB9-4833-A6EC-EC8C03C58585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9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CE09-BA4D-4312-B979-861C27419B0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D46-E341-47E4-A163-98EEE1FA24FF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2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DDF5-3833-4DEF-A50B-079057594A0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9105-DAD0-424A-B160-6B214595E30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A0F-A5DD-4E80-9936-F2EF0564CAF8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6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E3AC-0D04-425B-8755-7B3272EEBDF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20F-E6E8-4EDB-BF04-36DF5314B10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5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4DD-7EAE-4853-96AB-20FB72F7059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12B0-6F37-47BA-B5E3-2A10D514C825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53FB-6783-468D-92DB-B697AB45813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5276-14B6-4B7D-A354-7E08CD3A095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26EC-1731-4FC4-AE5A-E0C77D04BCB7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2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8A4987-0B38-4159-8F37-09C724A5FE8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13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no/slide/1457214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l1y0qr44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l1y0qr44s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no/slide/1684085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3C8A775-077E-472F-A380-85EE14157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nb-NO" sz="8000"/>
              <a:t>Klar for klassens time?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F7EFFFFF-41F7-4764-95F5-BC3F740B3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nb-NO" sz="2400" dirty="0">
                <a:solidFill>
                  <a:schemeClr val="bg2"/>
                </a:solidFill>
              </a:rPr>
              <a:t>Kommunikasjon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86046E71-80D5-45DF-AD5F-5F7492C7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0D9B8FD4-CDEB-4EB4-B4DE-C89E11938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xmlns="" id="{5A2E3D1D-9E9F-4739-BA14-D4D7FA9F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xmlns="" id="{1FFB365B-E9DC-4859-B8AB-CB83EEBE4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8ADAB9C8-EB37-4914-A699-C716FC8FE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C67DC62-7620-46A1-BD22-69C8D28E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b-NO" sz="3300">
                <a:solidFill>
                  <a:schemeClr val="bg2"/>
                </a:solidFill>
              </a:rPr>
              <a:t>Fem hersketeknikker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E9C625E-F94F-4D16-B73D-360FD605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Usynliggjøring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Latterliggjøring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Tilbakeholdelse av informasjon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Fordømmelse uansett hva du gjør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/>
              <a:t>Påføring av skyld og skam</a:t>
            </a:r>
          </a:p>
          <a:p>
            <a:r>
              <a:rPr lang="nb-NO"/>
              <a:t>Ås, Berit (1979).</a:t>
            </a:r>
            <a:r>
              <a:rPr lang="nb-NO" i="1"/>
              <a:t> </a:t>
            </a:r>
            <a:r>
              <a:rPr lang="nb-NO"/>
              <a:t>“De fem hersketeknikker – om ufarliggjøring av undertrykkerens våpen”.</a:t>
            </a:r>
            <a:r>
              <a:rPr lang="nb-NO" i="1"/>
              <a:t> </a:t>
            </a:r>
            <a:r>
              <a:rPr lang="nb-NO" i="1" err="1"/>
              <a:t>Årbog</a:t>
            </a:r>
            <a:r>
              <a:rPr lang="nb-NO" i="1"/>
              <a:t> for </a:t>
            </a:r>
            <a:r>
              <a:rPr lang="nb-NO" i="1" err="1"/>
              <a:t>kvinderet</a:t>
            </a:r>
            <a:r>
              <a:rPr lang="nb-NO"/>
              <a:t>, København: </a:t>
            </a:r>
            <a:r>
              <a:rPr lang="nb-NO" err="1"/>
              <a:t>Kvinderetlig</a:t>
            </a:r>
            <a:r>
              <a:rPr lang="nb-NO"/>
              <a:t> Skriftserie.</a:t>
            </a:r>
          </a:p>
        </p:txBody>
      </p:sp>
      <p:sp>
        <p:nvSpPr>
          <p:cNvPr id="4" name="Eksplosjon: 14 punkt 3">
            <a:extLst>
              <a:ext uri="{FF2B5EF4-FFF2-40B4-BE49-F238E27FC236}">
                <a16:creationId xmlns:a16="http://schemas.microsoft.com/office/drawing/2014/main" xmlns="" id="{96107460-258F-4A90-9DD9-A5632D97EEC7}"/>
              </a:ext>
            </a:extLst>
          </p:cNvPr>
          <p:cNvSpPr/>
          <p:nvPr/>
        </p:nvSpPr>
        <p:spPr>
          <a:xfrm>
            <a:off x="184131" y="2800951"/>
            <a:ext cx="4591529" cy="3929514"/>
          </a:xfrm>
          <a:prstGeom prst="irregularSeal2">
            <a:avLst/>
          </a:prstGeom>
          <a:solidFill>
            <a:srgbClr val="B01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 du eksempler på disse ulike hersketeknikkene vi kan møte?</a:t>
            </a:r>
          </a:p>
        </p:txBody>
      </p:sp>
    </p:spTree>
    <p:extLst>
      <p:ext uri="{BB962C8B-B14F-4D97-AF65-F5344CB8AC3E}">
        <p14:creationId xmlns:p14="http://schemas.microsoft.com/office/powerpoint/2010/main" val="20946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E6F9A3-300E-47F5-B41C-C8C5E758D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9CB94A3-7CCF-422D-AF9E-D22D26EE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nb-NO" sz="3300" dirty="0">
                <a:solidFill>
                  <a:srgbClr val="F2F2F2"/>
                </a:solidFill>
              </a:rPr>
              <a:t>Kommunikasjon med voksne.</a:t>
            </a:r>
            <a:br>
              <a:rPr lang="nb-NO" sz="3300" dirty="0">
                <a:solidFill>
                  <a:srgbClr val="F2F2F2"/>
                </a:solidFill>
              </a:rPr>
            </a:br>
            <a:r>
              <a:rPr lang="nb-NO" sz="3300" dirty="0">
                <a:solidFill>
                  <a:srgbClr val="F2F2F2"/>
                </a:solidFill>
              </a:rPr>
              <a:t>Vi deler tips med hverandre.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B4701B-39FE-43B8-86AA-D6B8789C2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ounded Rectangle 9">
            <a:extLst>
              <a:ext uri="{FF2B5EF4-FFF2-40B4-BE49-F238E27FC236}">
                <a16:creationId xmlns:a16="http://schemas.microsoft.com/office/drawing/2014/main" xmlns="" id="{E9A7EF13-49FA-4355-971A-34B065F35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2CF3C3E-0F7B-4F0C-8EBD-BDD38E9C6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5A0023F0-D1C2-4CAB-88F3-BF47EDDC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3861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xmlns="" id="{471CA9A2-2F3A-49AD-8CD1-806B23809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55629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26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11D1E7-C9BA-40D9-9F09-2F77F05F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Hvordan snakker vi til hverandre i klassen?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C0C8ABE-B5F4-4A74-88A2-63998CE6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5660054" cy="5248657"/>
          </a:xfrm>
        </p:spPr>
        <p:txBody>
          <a:bodyPr anchor="ctr">
            <a:normAutofit/>
          </a:bodyPr>
          <a:lstStyle/>
          <a:p>
            <a:r>
              <a:rPr lang="nb-NO" dirty="0"/>
              <a:t>Varm opp: Sitt eller stå i sirkel. Si en fin ting om sidemannen.</a:t>
            </a:r>
          </a:p>
          <a:p>
            <a:r>
              <a:rPr lang="nb-NO" dirty="0"/>
              <a:t>Hvilke ord er ok å bruke om hverandre eller ikke?</a:t>
            </a:r>
          </a:p>
          <a:p>
            <a:r>
              <a:rPr lang="nb-NO" dirty="0"/>
              <a:t>Skriv ulike ord dere har blitt kalt på lapper.</a:t>
            </a:r>
          </a:p>
          <a:p>
            <a:r>
              <a:rPr lang="nb-NO" dirty="0"/>
              <a:t>Stå på linje og forklar om det er ok å bli kalt ordet eller ikke.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E1633F4-182E-4D2D-8407-75C77D22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elevombud.no </a:t>
            </a:r>
          </a:p>
        </p:txBody>
      </p:sp>
    </p:spTree>
    <p:extLst>
      <p:ext uri="{BB962C8B-B14F-4D97-AF65-F5344CB8AC3E}">
        <p14:creationId xmlns:p14="http://schemas.microsoft.com/office/powerpoint/2010/main" val="1909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14231CF-24BD-44C6-8DB2-C403D6DA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19" y="620559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nb-NO" dirty="0"/>
              <a:t>Trenger du hjelp til å ta opp en vanskelig sak? </a:t>
            </a:r>
            <a:endParaRPr lang="nb-NO" dirty="0">
              <a:latin typeface="Archivo Narrow Medium" panose="020B0606020202020B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5D2837-410D-4897-94A6-FF2D077ED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19" y="1906719"/>
            <a:ext cx="6586489" cy="3785419"/>
          </a:xfrm>
        </p:spPr>
        <p:txBody>
          <a:bodyPr>
            <a:normAutofit/>
          </a:bodyPr>
          <a:lstStyle/>
          <a:p>
            <a:r>
              <a:rPr lang="nb-NO" dirty="0">
                <a:latin typeface="Archivo" panose="020B0503020202020B04" pitchFamily="34" charset="0"/>
              </a:rPr>
              <a:t>Snakk med tillitseleven din.</a:t>
            </a:r>
          </a:p>
          <a:p>
            <a:r>
              <a:rPr lang="nb-NO" dirty="0">
                <a:latin typeface="Archivo" panose="020B0503020202020B04" pitchFamily="34" charset="0"/>
              </a:rPr>
              <a:t>Tillitseleven vil støtte dere i å ta opp en sak med lærerne</a:t>
            </a:r>
          </a:p>
          <a:p>
            <a:r>
              <a:rPr lang="nb-NO" sz="2000" dirty="0">
                <a:latin typeface="Archivo" panose="020B0503020202020B04" pitchFamily="34" charset="0"/>
              </a:rPr>
              <a:t>Tillitseleven kan også få fram klassens meninger i elevrådet</a:t>
            </a:r>
          </a:p>
          <a:p>
            <a:endParaRPr lang="nb-NO" dirty="0">
              <a:latin typeface="Archivo" panose="020B0503020202020B04" pitchFamily="34" charset="0"/>
            </a:endParaRPr>
          </a:p>
          <a:p>
            <a:r>
              <a:rPr lang="nb-NO" sz="2000" dirty="0">
                <a:latin typeface="Archivo" panose="020B0503020202020B04" pitchFamily="34" charset="0"/>
              </a:rPr>
              <a:t>Diskusjon: Hvordan kan dere bruke klassens time på en god måte? Hvilke saker ønsker dere at tillitseleven tar opp i elevrådet?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7699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36DD8A7-2386-4594-9E94-5548A387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5207534" cy="768019"/>
          </a:xfrm>
        </p:spPr>
        <p:txBody>
          <a:bodyPr>
            <a:normAutofit/>
          </a:bodyPr>
          <a:lstStyle/>
          <a:p>
            <a:r>
              <a:rPr lang="nb-NO" sz="2800" dirty="0"/>
              <a:t>Vær hverandres heiagjeng!</a:t>
            </a:r>
          </a:p>
        </p:txBody>
      </p:sp>
      <p:pic>
        <p:nvPicPr>
          <p:cNvPr id="6" name="Bilde 5" descr="Et bilde som inneholder person, utendørs, gruppe, personer&#10;&#10;Automatisk generert beskrivelse">
            <a:extLst>
              <a:ext uri="{FF2B5EF4-FFF2-40B4-BE49-F238E27FC236}">
                <a16:creationId xmlns:a16="http://schemas.microsoft.com/office/drawing/2014/main" xmlns="" id="{0D562D42-8905-480C-880F-E688BB55A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68" r="16821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85D64BA-35B8-4292-A55A-574CC121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Les mer på elevombud.no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84E0E43-B3C2-417B-96E6-6B0A1837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294544"/>
            <a:ext cx="5207534" cy="52422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b-NO" sz="1600" b="1" dirty="0"/>
              <a:t>Øvelse: 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Skriv ned en ide til noe sosialt klassen kan gjøre sammen. 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Læreren eller tillitseleven deler inn i grupper på fire og fire.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Alle fire på gruppa presenterer sin ide.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De andre kommer med positive kommentarer. Det er ikke lov å kritisere.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Det er lov å komme med tilleggsideer eller tips til forbedringer.</a:t>
            </a:r>
          </a:p>
          <a:p>
            <a:pPr>
              <a:lnSpc>
                <a:spcPct val="90000"/>
              </a:lnSpc>
            </a:pPr>
            <a:endParaRPr lang="nb-NO" sz="1600" dirty="0"/>
          </a:p>
          <a:p>
            <a:pPr>
              <a:lnSpc>
                <a:spcPct val="90000"/>
              </a:lnSpc>
            </a:pPr>
            <a:r>
              <a:rPr lang="nb-NO" sz="1600" b="1" dirty="0"/>
              <a:t>Diskuter i klassen: 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Hvordan var det å få positiv tilbakemelding?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Hvordan hadde det vært om kommentarene var negative?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D357AF95-CB24-4C30-AD5E-31483E3A5389}"/>
              </a:ext>
            </a:extLst>
          </p:cNvPr>
          <p:cNvSpPr txBox="1"/>
          <p:nvPr/>
        </p:nvSpPr>
        <p:spPr>
          <a:xfrm>
            <a:off x="10049852" y="6536770"/>
            <a:ext cx="213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Foto</a:t>
            </a:r>
            <a:r>
              <a:rPr lang="en-US" sz="1000" dirty="0"/>
              <a:t>: Jade </a:t>
            </a:r>
            <a:r>
              <a:rPr lang="en-US" sz="1000" dirty="0" err="1"/>
              <a:t>Masri</a:t>
            </a:r>
            <a:r>
              <a:rPr lang="en-US" sz="1000" dirty="0"/>
              <a:t> on </a:t>
            </a:r>
            <a:r>
              <a:rPr lang="en-US" sz="1000" dirty="0" err="1"/>
              <a:t>Unsplash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218301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C2B1DFB-A1DD-4412-91C9-3A595088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b-NO">
                <a:solidFill>
                  <a:srgbClr val="FFFFFF"/>
                </a:solidFill>
              </a:rPr>
              <a:t>Hvordan snakker vi om en som ikke er der?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DBA6664C-1766-460A-89A1-8B3582AA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176" y="6355080"/>
            <a:ext cx="3987136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Les mer på elevombud.no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ED1C83E-C10C-4E46-9561-3630E32A7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Sett dere i ring og diskuter.</a:t>
            </a:r>
          </a:p>
          <a:p>
            <a:pPr>
              <a:lnSpc>
                <a:spcPct val="90000"/>
              </a:lnSpc>
            </a:pPr>
            <a:r>
              <a:rPr lang="nb-NO" dirty="0"/>
              <a:t>En har ordet om gangen.</a:t>
            </a:r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Hvordan liker du å bli snakket til av andre i klassen?</a:t>
            </a:r>
          </a:p>
          <a:p>
            <a:pPr>
              <a:lnSpc>
                <a:spcPct val="90000"/>
              </a:lnSpc>
            </a:pPr>
            <a:r>
              <a:rPr lang="nb-NO" dirty="0"/>
              <a:t>Hvordan liker du at andre snakker om deg når du ikke er der? </a:t>
            </a:r>
          </a:p>
          <a:p>
            <a:pPr>
              <a:lnSpc>
                <a:spcPct val="90000"/>
              </a:lnSpc>
            </a:pPr>
            <a:r>
              <a:rPr lang="nb-NO" dirty="0"/>
              <a:t>Hva er greit at andre legger ut om deg på sosiale medier? </a:t>
            </a:r>
          </a:p>
          <a:p>
            <a:pPr>
              <a:lnSpc>
                <a:spcPct val="90000"/>
              </a:lnSpc>
            </a:pPr>
            <a:r>
              <a:rPr lang="nb-NO" dirty="0"/>
              <a:t>Hvordan ønsker vi at vi skal snakke til og om hverandre i vår klasse?</a:t>
            </a:r>
          </a:p>
          <a:p>
            <a:pPr>
              <a:lnSpc>
                <a:spcPct val="90000"/>
              </a:lnSpc>
            </a:pPr>
            <a:r>
              <a:rPr lang="nb-NO" dirty="0"/>
              <a:t>Skal vi sette opp noen tips og henge opp i klasserommet?</a:t>
            </a:r>
          </a:p>
          <a:p>
            <a:pPr>
              <a:lnSpc>
                <a:spcPct val="9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20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4BCEEA8D-547A-4166-A616-640FFBC0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400005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4CFEA5E-4A71-478B-817C-27F5251F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Øvelse: Prikken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39F1ACE-11AE-419C-A037-0CDA6DA0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1546789"/>
            <a:ext cx="6399930" cy="450653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dirty="0"/>
              <a:t>Stå på rekke. Lukk øynene. Ikke snakk.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dirty="0"/>
              <a:t>Når dere jeg sier i fra, kan dere åpne øynene.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dirty="0"/>
              <a:t>Ingen får snakke.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dirty="0"/>
              <a:t>Grupper dere uten å snakke.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nb-NO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nb-NO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nb-NO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sz="1000" dirty="0"/>
              <a:t>Kilde: «Elevråd og elevmedvirkning, Idehefte for elevrådsarbeid», Gunhild Solem, Trygg læring. For kurs og mer info: se www.trygglaring.no </a:t>
            </a:r>
          </a:p>
          <a:p>
            <a:pPr>
              <a:lnSpc>
                <a:spcPct val="90000"/>
              </a:lnSpc>
            </a:pPr>
            <a:endParaRPr lang="nb-NO" sz="1000" dirty="0"/>
          </a:p>
          <a:p>
            <a:pPr>
              <a:lnSpc>
                <a:spcPct val="90000"/>
              </a:lnSpc>
            </a:pP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35207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4BCEEA8D-547A-4166-A616-640FFBC0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400005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4CFEA5E-4A71-478B-817C-27F5251F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Øvelse: Prikken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39F1ACE-11AE-419C-A037-0CDA6DA0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000" dirty="0"/>
              <a:t>Gjennomføring: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Be elevene lukke øynene. Fest en prikk i panna til hver av elevene. La 4-5 elever få prikker i samme farge. En eller to elever får prikker i farger ingen andre har.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Gi beskjed om at ingen får snakke.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Når alle har fått prikk i klistre-prikk i panna, be dem åpne øynene og gruppere seg.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Hvis noen lurer på hvordan de skal gruppere seg, er svaret: Det er opp til dere, oppgaven er å gruppere seg, uten å kommunisere med ord.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Når gruppene har funnet hverandre, kan du spørre: 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Føler du at du står i riktig gruppe? Hvordan fant du fram til gruppa?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Du/dere som står alene. Hva tror du at du har i panna? Hva skjedde da du/dere oppsøkte andre grupper?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Hvordan føltes det å ikke høre/få komme inn i noen av gruppene?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Hvordan opplevde dere som hadde funnet gruppe at noen ble alene?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</a:pPr>
            <a:r>
              <a:rPr lang="nb-NO" sz="1000" dirty="0"/>
              <a:t>Hva gjorde dere i forhold til den/de med «eneste-prikk»?</a:t>
            </a:r>
          </a:p>
          <a:p>
            <a:pPr>
              <a:lnSpc>
                <a:spcPct val="90000"/>
              </a:lnSpc>
            </a:pPr>
            <a:r>
              <a:rPr lang="nb-NO" sz="1000" dirty="0"/>
              <a:t>Refleksjon:	</a:t>
            </a:r>
          </a:p>
          <a:p>
            <a:pPr lvl="1">
              <a:lnSpc>
                <a:spcPct val="90000"/>
              </a:lnSpc>
            </a:pPr>
            <a:r>
              <a:rPr lang="nb-NO" sz="1000" dirty="0"/>
              <a:t>Hvordan kan denne øvelsen knyttes til klassen/skolen?</a:t>
            </a:r>
          </a:p>
          <a:p>
            <a:pPr lvl="1">
              <a:lnSpc>
                <a:spcPct val="90000"/>
              </a:lnSpc>
            </a:pPr>
            <a:r>
              <a:rPr lang="nb-NO" sz="1000" dirty="0"/>
              <a:t>Hva bestemmer hvem som grupperer seg?</a:t>
            </a:r>
          </a:p>
          <a:p>
            <a:pPr lvl="1">
              <a:lnSpc>
                <a:spcPct val="90000"/>
              </a:lnSpc>
            </a:pPr>
            <a:r>
              <a:rPr lang="nb-NO" sz="1000" dirty="0"/>
              <a:t>Hva kan gjøres for at de «utenfor» får komme inn i gruppa/gjengen?</a:t>
            </a:r>
          </a:p>
          <a:p>
            <a:pPr>
              <a:lnSpc>
                <a:spcPct val="90000"/>
              </a:lnSpc>
            </a:pPr>
            <a:r>
              <a:rPr lang="nb-NO" sz="1000" dirty="0"/>
              <a:t>Kilde: «Elevråd og elevmedvirkning, Idehefte for elevrådsarbeid», Gunhild Solem, Trygg læring. For kurs og mer info: se www.trygglaring.no </a:t>
            </a:r>
          </a:p>
          <a:p>
            <a:pPr>
              <a:lnSpc>
                <a:spcPct val="90000"/>
              </a:lnSpc>
            </a:pPr>
            <a:endParaRPr lang="nb-NO" sz="1000" dirty="0"/>
          </a:p>
          <a:p>
            <a:pPr>
              <a:lnSpc>
                <a:spcPct val="90000"/>
              </a:lnSpc>
            </a:pPr>
            <a:endParaRPr lang="nb-NO" sz="1000" dirty="0"/>
          </a:p>
        </p:txBody>
      </p:sp>
      <p:sp>
        <p:nvSpPr>
          <p:cNvPr id="10" name="Alternativ prosess 9">
            <a:extLst>
              <a:ext uri="{FF2B5EF4-FFF2-40B4-BE49-F238E27FC236}">
                <a16:creationId xmlns:a16="http://schemas.microsoft.com/office/drawing/2014/main" xmlns="" id="{88F32DCE-75BA-445A-A477-51D64B871ACD}"/>
              </a:ext>
            </a:extLst>
          </p:cNvPr>
          <p:cNvSpPr/>
          <p:nvPr/>
        </p:nvSpPr>
        <p:spPr>
          <a:xfrm>
            <a:off x="1153688" y="4477996"/>
            <a:ext cx="3173866" cy="157533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r>
              <a:rPr lang="nb-NO" sz="1400" dirty="0"/>
              <a:t>Hensikt: Kjenne på det å være en del av et fellesskap og å bli holdt utenfor</a:t>
            </a:r>
          </a:p>
          <a:p>
            <a:endParaRPr lang="nb-NO" sz="1400" dirty="0"/>
          </a:p>
          <a:p>
            <a:r>
              <a:rPr lang="nb-NO" sz="1400" dirty="0"/>
              <a:t>Utstyr: Klistremerkeprikker i ulike farger, en til hver elev 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37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4E38545-86A0-48AC-A8FD-807C11EF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600">
                <a:solidFill>
                  <a:srgbClr val="EBEBEB"/>
                </a:solidFill>
              </a:rPr>
              <a:t>Hva er kommunikasjon?</a:t>
            </a:r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202A457D-6B22-40FE-8438-47618E58A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3" t="12884" r="23494" b="46067"/>
          <a:stretch/>
        </p:blipFill>
        <p:spPr>
          <a:xfrm>
            <a:off x="5554656" y="1143000"/>
            <a:ext cx="6656937" cy="4661899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D1F1496-2928-4C02-A015-B6036078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EBEBEB"/>
                </a:solidFill>
              </a:rPr>
              <a:t>Se presentasjon om kommunikasjon fra Cappelen Damm her:</a:t>
            </a:r>
            <a:endParaRPr lang="nb-NO" dirty="0">
              <a:solidFill>
                <a:srgbClr val="EBEBEB"/>
              </a:solidFill>
              <a:hlinkClick r:id="rId3"/>
            </a:endParaRPr>
          </a:p>
          <a:p>
            <a:r>
              <a:rPr lang="nb-NO" dirty="0">
                <a:solidFill>
                  <a:srgbClr val="EBEBEB"/>
                </a:solidFill>
                <a:hlinkClick r:id="rId3"/>
              </a:rPr>
              <a:t>https://slideplayer.no/slide/14572145/</a:t>
            </a:r>
            <a:endParaRPr lang="nb-NO" dirty="0">
              <a:solidFill>
                <a:srgbClr val="EBEBEB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7022F20D-6B56-4E60-9FD8-61927A0A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Les mer på elevombud.no </a:t>
            </a:r>
          </a:p>
        </p:txBody>
      </p:sp>
    </p:spTree>
    <p:extLst>
      <p:ext uri="{BB962C8B-B14F-4D97-AF65-F5344CB8AC3E}">
        <p14:creationId xmlns:p14="http://schemas.microsoft.com/office/powerpoint/2010/main" val="1171969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DCFCC2F-0299-4B4E-A75B-FA5D0E1C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695"/>
          </a:xfrm>
        </p:spPr>
        <p:txBody>
          <a:bodyPr/>
          <a:lstStyle/>
          <a:p>
            <a:r>
              <a:rPr lang="nb-NO" dirty="0"/>
              <a:t>Sjiraffspråk</a:t>
            </a:r>
            <a:endParaRPr lang="nb-NO" sz="1100" dirty="0"/>
          </a:p>
        </p:txBody>
      </p:sp>
      <p:pic>
        <p:nvPicPr>
          <p:cNvPr id="5" name="Media på Internett 4" title="Empatisk kommunikasjon">
            <a:hlinkClick r:id="" action="ppaction://media"/>
            <a:hlinkHover r:id="rId3"/>
            <a:extLst>
              <a:ext uri="{FF2B5EF4-FFF2-40B4-BE49-F238E27FC236}">
                <a16:creationId xmlns:a16="http://schemas.microsoft.com/office/drawing/2014/main" xmlns="" id="{90EE9220-9861-43FC-B313-5BB61C077B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7850" y="2293521"/>
            <a:ext cx="7459663" cy="4195762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A3C5C639-3746-4607-9860-23279B10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xmlns="" id="{9F081C4B-BF87-4A4F-AD53-469061C616F8}"/>
              </a:ext>
            </a:extLst>
          </p:cNvPr>
          <p:cNvSpPr txBox="1"/>
          <p:nvPr/>
        </p:nvSpPr>
        <p:spPr>
          <a:xfrm>
            <a:off x="2338939" y="1447800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film. Spol fram til 10 min. https://www.youtube.com/watch?v=TFl1y0qr44s</a:t>
            </a:r>
          </a:p>
        </p:txBody>
      </p:sp>
    </p:spTree>
    <p:extLst>
      <p:ext uri="{BB962C8B-B14F-4D97-AF65-F5344CB8AC3E}">
        <p14:creationId xmlns:p14="http://schemas.microsoft.com/office/powerpoint/2010/main" val="7643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1DDF3CF-D0A5-40F2-8ACA-B07A69FC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8560"/>
          </a:xfrm>
        </p:spPr>
        <p:txBody>
          <a:bodyPr/>
          <a:lstStyle/>
          <a:p>
            <a:r>
              <a:rPr lang="nb-NO" sz="2400" dirty="0"/>
              <a:t>Rollespill:  To og to samtaler og bytter på å være sjakal og giraff. Bli enig om en typisk case som kan starte en konflikt.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23BA301-CBC6-4AC1-9C67-FF680AC3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8406"/>
            <a:ext cx="3594660" cy="202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dirty="0"/>
              <a:t>Sjakal</a:t>
            </a:r>
          </a:p>
          <a:p>
            <a:r>
              <a:rPr lang="nb-NO" dirty="0"/>
              <a:t>Starter med «Du…»</a:t>
            </a:r>
          </a:p>
          <a:p>
            <a:r>
              <a:rPr lang="nb-NO" dirty="0"/>
              <a:t>Kritiserer </a:t>
            </a:r>
          </a:p>
          <a:p>
            <a:r>
              <a:rPr lang="nb-NO" dirty="0"/>
              <a:t>Snakker før den lytter</a:t>
            </a:r>
          </a:p>
          <a:p>
            <a:r>
              <a:rPr lang="nb-NO" dirty="0"/>
              <a:t>Viser sinne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24BF8313-C382-4D71-95E0-0645D151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E569DB49-923E-421C-B355-CAF8197AEAE4}"/>
              </a:ext>
            </a:extLst>
          </p:cNvPr>
          <p:cNvSpPr txBox="1">
            <a:spLocks/>
          </p:cNvSpPr>
          <p:nvPr/>
        </p:nvSpPr>
        <p:spPr>
          <a:xfrm>
            <a:off x="1232899" y="1698407"/>
            <a:ext cx="3400746" cy="2022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nb-NO" sz="2400" dirty="0"/>
              <a:t>Sjiraff</a:t>
            </a:r>
          </a:p>
          <a:p>
            <a:r>
              <a:rPr lang="nb-NO" dirty="0"/>
              <a:t>Starter med «Jeg…»</a:t>
            </a:r>
          </a:p>
          <a:p>
            <a:r>
              <a:rPr lang="nb-NO" dirty="0"/>
              <a:t>Lytter først og får oversikt</a:t>
            </a:r>
          </a:p>
          <a:p>
            <a:r>
              <a:rPr lang="nb-NO" dirty="0"/>
              <a:t>Lytter til hjertet sitt</a:t>
            </a:r>
          </a:p>
        </p:txBody>
      </p:sp>
      <p:pic>
        <p:nvPicPr>
          <p:cNvPr id="7" name="Bilde 6" descr="Et bilde som inneholder utendørs, sjiraff, dyr, stående&#10;&#10;Automatisk generert beskrivelse">
            <a:extLst>
              <a:ext uri="{FF2B5EF4-FFF2-40B4-BE49-F238E27FC236}">
                <a16:creationId xmlns:a16="http://schemas.microsoft.com/office/drawing/2014/main" xmlns="" id="{9EA9DAAE-F731-4EAA-9107-EA766BCC6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4" b="11426"/>
          <a:stretch/>
        </p:blipFill>
        <p:spPr>
          <a:xfrm>
            <a:off x="1055387" y="3767975"/>
            <a:ext cx="3578258" cy="2933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Bilde 8" descr="Et bilde som inneholder dyr, pattedyr, brun, ser&#10;&#10;Automatisk generert beskrivelse">
            <a:extLst>
              <a:ext uri="{FF2B5EF4-FFF2-40B4-BE49-F238E27FC236}">
                <a16:creationId xmlns:a16="http://schemas.microsoft.com/office/drawing/2014/main" xmlns="" id="{49564402-0DDC-4083-9CD4-7B1A3B1BA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06"/>
          <a:stretch/>
        </p:blipFill>
        <p:spPr>
          <a:xfrm>
            <a:off x="6001761" y="3799598"/>
            <a:ext cx="3830608" cy="290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D5A0A3BD-8F20-4C9D-A0BC-8D0FD28AD16A}"/>
              </a:ext>
            </a:extLst>
          </p:cNvPr>
          <p:cNvSpPr txBox="1"/>
          <p:nvPr/>
        </p:nvSpPr>
        <p:spPr>
          <a:xfrm>
            <a:off x="10284421" y="6243838"/>
            <a:ext cx="16746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en-US" sz="1050" dirty="0"/>
              <a:t>Paul Goodchild og Hans </a:t>
            </a:r>
            <a:r>
              <a:rPr lang="en-US" sz="1050" dirty="0" err="1"/>
              <a:t>Veth</a:t>
            </a:r>
            <a:r>
              <a:rPr lang="en-US" sz="1050" dirty="0"/>
              <a:t>, </a:t>
            </a:r>
            <a:r>
              <a:rPr lang="en-US" sz="1050" dirty="0" err="1"/>
              <a:t>Unsplash</a:t>
            </a:r>
            <a:r>
              <a:rPr lang="en-US" sz="1050" dirty="0"/>
              <a:t> </a:t>
            </a:r>
            <a:r>
              <a:rPr lang="nb-NO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92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CD81067-FF43-4AE0-8389-468CD7C1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828512" cy="1641986"/>
          </a:xfrm>
        </p:spPr>
        <p:txBody>
          <a:bodyPr>
            <a:normAutofit/>
          </a:bodyPr>
          <a:lstStyle/>
          <a:p>
            <a:r>
              <a:rPr lang="nb-NO" dirty="0"/>
              <a:t>Konfliktrappa</a:t>
            </a:r>
          </a:p>
        </p:txBody>
      </p:sp>
      <p:pic>
        <p:nvPicPr>
          <p:cNvPr id="6" name="Bilde 5" descr="Et bilde som inneholder elektronikk, mobil&#10;&#10;Automatisk generert beskrivelse">
            <a:extLst>
              <a:ext uri="{FF2B5EF4-FFF2-40B4-BE49-F238E27FC236}">
                <a16:creationId xmlns:a16="http://schemas.microsoft.com/office/drawing/2014/main" xmlns="" id="{A613BC8E-651D-4647-B4ED-BF4568FDF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2"/>
          <a:stretch/>
        </p:blipFill>
        <p:spPr>
          <a:xfrm>
            <a:off x="8135860" y="10"/>
            <a:ext cx="405894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701A01-E306-48FB-A661-2335BB38BA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E7E36B4-FCC3-4121-B771-88AF3C72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828512" cy="3809999"/>
          </a:xfrm>
        </p:spPr>
        <p:txBody>
          <a:bodyPr>
            <a:normAutofit/>
          </a:bodyPr>
          <a:lstStyle/>
          <a:p>
            <a:r>
              <a:rPr lang="nb-NO" dirty="0"/>
              <a:t>Se en presentasjon av konflikttrappa </a:t>
            </a:r>
            <a:r>
              <a:rPr lang="nb-NO" dirty="0" smtClean="0">
                <a:hlinkClick r:id="rId4"/>
              </a:rPr>
              <a:t>her</a:t>
            </a:r>
            <a:endParaRPr lang="nb-NO" dirty="0" smtClean="0"/>
          </a:p>
          <a:p>
            <a:r>
              <a:rPr lang="nb-NO" dirty="0" smtClean="0"/>
              <a:t>Diskuter </a:t>
            </a:r>
            <a:r>
              <a:rPr lang="nb-NO" dirty="0"/>
              <a:t>hva man kan si for å trappe ned på de ulike nivåene.</a:t>
            </a:r>
          </a:p>
          <a:p>
            <a:r>
              <a:rPr lang="nb-NO" dirty="0"/>
              <a:t>Øv dere to og to på følgende case. Først trapper dere opp, så trapper dere ned.</a:t>
            </a:r>
          </a:p>
          <a:p>
            <a:pPr lvl="1"/>
            <a:r>
              <a:rPr lang="nb-NO" dirty="0"/>
              <a:t>«En medelev har lånt mobilen din uten å spørre. Eleven mister mobilen i bakken så det kommer en sprekk i skjermen. Du blir irritert og forlanger at eleven skal fikse mobilen. Eleven nekter for å ha noe ansvar i saken.»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15D521E-957E-47C7-97FE-3314545C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Les mer på elevombud.no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9CF40B53-2DB0-48DB-BC15-9F0284BEBBC4}"/>
              </a:ext>
            </a:extLst>
          </p:cNvPr>
          <p:cNvSpPr txBox="1"/>
          <p:nvPr/>
        </p:nvSpPr>
        <p:spPr>
          <a:xfrm>
            <a:off x="8217214" y="6616980"/>
            <a:ext cx="1674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Foto: Sara </a:t>
            </a:r>
            <a:r>
              <a:rPr lang="nb-NO" sz="900" dirty="0" err="1">
                <a:solidFill>
                  <a:schemeClr val="bg1"/>
                </a:solidFill>
              </a:rPr>
              <a:t>Kurfes</a:t>
            </a:r>
            <a:r>
              <a:rPr lang="nb-NO" sz="900" dirty="0">
                <a:solidFill>
                  <a:schemeClr val="bg1"/>
                </a:solidFill>
              </a:rPr>
              <a:t>, </a:t>
            </a:r>
            <a:r>
              <a:rPr lang="nb-NO" sz="900" dirty="0" err="1">
                <a:solidFill>
                  <a:schemeClr val="bg1"/>
                </a:solidFill>
              </a:rPr>
              <a:t>Unsplash</a:t>
            </a:r>
            <a:endParaRPr lang="nb-NO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5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959</Words>
  <Application>Microsoft Office PowerPoint</Application>
  <PresentationFormat>Widescreen</PresentationFormat>
  <Paragraphs>118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Archivo</vt:lpstr>
      <vt:lpstr>Archivo Narrow Medium</vt:lpstr>
      <vt:lpstr>Arial</vt:lpstr>
      <vt:lpstr>Calibri</vt:lpstr>
      <vt:lpstr>Century Gothic</vt:lpstr>
      <vt:lpstr>Wingdings</vt:lpstr>
      <vt:lpstr>Wingdings 3</vt:lpstr>
      <vt:lpstr>Ion</vt:lpstr>
      <vt:lpstr>Klar for klassens time?</vt:lpstr>
      <vt:lpstr>Vær hverandres heiagjeng!</vt:lpstr>
      <vt:lpstr>Hvordan snakker vi om en som ikke er der?</vt:lpstr>
      <vt:lpstr>Øvelse: Prikken</vt:lpstr>
      <vt:lpstr>Øvelse: Prikken</vt:lpstr>
      <vt:lpstr>Hva er kommunikasjon?</vt:lpstr>
      <vt:lpstr>Sjiraffspråk</vt:lpstr>
      <vt:lpstr>Rollespill:  To og to samtaler og bytter på å være sjakal og giraff. Bli enig om en typisk case som kan starte en konflikt.</vt:lpstr>
      <vt:lpstr>Konfliktrappa</vt:lpstr>
      <vt:lpstr>Fem hersketeknikker</vt:lpstr>
      <vt:lpstr>Kommunikasjon med voksne. Vi deler tips med hverandre.</vt:lpstr>
      <vt:lpstr>Hvordan snakker vi til hverandre i klassen?</vt:lpstr>
      <vt:lpstr>Trenger du hjelp til å ta opp en vanskelig sak?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 for klassens time?</dc:title>
  <dc:creator>Melinda Jørgensen</dc:creator>
  <cp:lastModifiedBy>Eline Svendsen</cp:lastModifiedBy>
  <cp:revision>5</cp:revision>
  <dcterms:created xsi:type="dcterms:W3CDTF">2020-04-08T08:15:21Z</dcterms:created>
  <dcterms:modified xsi:type="dcterms:W3CDTF">2020-06-25T09:10:09Z</dcterms:modified>
</cp:coreProperties>
</file>